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71" r:id="rId3"/>
    <p:sldId id="272" r:id="rId4"/>
    <p:sldId id="273" r:id="rId5"/>
    <p:sldId id="261" r:id="rId6"/>
    <p:sldId id="265" r:id="rId7"/>
    <p:sldId id="274" r:id="rId8"/>
    <p:sldId id="266" r:id="rId9"/>
    <p:sldId id="278" r:id="rId10"/>
    <p:sldId id="269" r:id="rId11"/>
    <p:sldId id="267" r:id="rId12"/>
    <p:sldId id="276" r:id="rId13"/>
    <p:sldId id="275" r:id="rId14"/>
    <p:sldId id="277" r:id="rId15"/>
    <p:sldId id="268" r:id="rId16"/>
    <p:sldId id="270" r:id="rId17"/>
    <p:sldId id="279" r:id="rId18"/>
    <p:sldId id="26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e Belanger" initials="JB" lastIdx="2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44"/>
    <a:srgbClr val="036837"/>
    <a:srgbClr val="004F42"/>
    <a:srgbClr val="003D33"/>
    <a:srgbClr val="3F80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74302" autoAdjust="0"/>
  </p:normalViewPr>
  <p:slideViewPr>
    <p:cSldViewPr snapToGrid="0" snapToObjects="1">
      <p:cViewPr>
        <p:scale>
          <a:sx n="60" d="100"/>
          <a:sy n="60" d="100"/>
        </p:scale>
        <p:origin x="2754" y="6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95FF0C-833B-DF4E-BA94-4B68A4A46431}" type="datetimeFigureOut">
              <a:rPr lang="en-US" smtClean="0"/>
              <a:t>11/5/2019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518486-9517-6642-BC30-7C1F905D26E4}" type="slidenum">
              <a:rPr lang="en-US" smtClean="0"/>
              <a:t>‹#›</a:t>
            </a:fld>
            <a:endParaRPr lang="en-US" dirty="0"/>
          </a:p>
        </p:txBody>
      </p:sp>
    </p:spTree>
    <p:extLst>
      <p:ext uri="{BB962C8B-B14F-4D97-AF65-F5344CB8AC3E}">
        <p14:creationId xmlns:p14="http://schemas.microsoft.com/office/powerpoint/2010/main" val="1031834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Expand on each point:</a:t>
            </a:r>
          </a:p>
          <a:p>
            <a:endParaRPr lang="en-US" dirty="0" smtClean="0"/>
          </a:p>
          <a:p>
            <a:r>
              <a:rPr lang="en-US" dirty="0" smtClean="0"/>
              <a:t>Cultures:</a:t>
            </a:r>
            <a:r>
              <a:rPr lang="en-US" baseline="0" dirty="0" smtClean="0"/>
              <a:t> Francophone, Indigenous, 3 main groups, First Nations, Metis &amp; Inuit – in 2014 -  more than 630 FN communities (more than 50 Nations) 8 Metis settlements and 53 Inuit communities</a:t>
            </a:r>
          </a:p>
          <a:p>
            <a:endParaRPr lang="en-US" baseline="0" dirty="0" smtClean="0"/>
          </a:p>
          <a:p>
            <a:r>
              <a:rPr lang="en-US" baseline="0" dirty="0" smtClean="0"/>
              <a:t>Languages: 2 official, but countless others between Indigenous peoples, Immigrant groups, new Canadians</a:t>
            </a:r>
          </a:p>
          <a:p>
            <a:endParaRPr lang="en-US" baseline="0" dirty="0" smtClean="0"/>
          </a:p>
          <a:p>
            <a:r>
              <a:rPr lang="en-US" baseline="0" dirty="0" smtClean="0"/>
              <a:t>Geography: more land than people and huge diversity in terms of weather, landscape and climate challenges</a:t>
            </a:r>
            <a:endParaRPr lang="en-US" dirty="0" smtClean="0"/>
          </a:p>
          <a:p>
            <a:endParaRPr lang="en-US" dirty="0"/>
          </a:p>
        </p:txBody>
      </p:sp>
      <p:sp>
        <p:nvSpPr>
          <p:cNvPr id="4" name="Slide Number Placeholder 3"/>
          <p:cNvSpPr>
            <a:spLocks noGrp="1"/>
          </p:cNvSpPr>
          <p:nvPr>
            <p:ph type="sldNum" sz="quarter" idx="10"/>
          </p:nvPr>
        </p:nvSpPr>
        <p:spPr/>
        <p:txBody>
          <a:bodyPr/>
          <a:lstStyle/>
          <a:p>
            <a:fld id="{D7518486-9517-6642-BC30-7C1F905D26E4}" type="slidenum">
              <a:rPr lang="en-US" smtClean="0"/>
              <a:t>2</a:t>
            </a:fld>
            <a:endParaRPr lang="en-US" dirty="0"/>
          </a:p>
        </p:txBody>
      </p:sp>
    </p:spTree>
    <p:extLst>
      <p:ext uri="{BB962C8B-B14F-4D97-AF65-F5344CB8AC3E}">
        <p14:creationId xmlns:p14="http://schemas.microsoft.com/office/powerpoint/2010/main" val="9442670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Be sure to mention that this is hotly debated!</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First course to be designed to the full principles of MOOC – and </a:t>
            </a:r>
            <a:r>
              <a:rPr lang="en-US" dirty="0" err="1" smtClean="0"/>
              <a:t>approx</a:t>
            </a:r>
            <a:r>
              <a:rPr lang="en-US" dirty="0" smtClean="0"/>
              <a:t> 2200 students signed on</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7518486-9517-6642-BC30-7C1F905D26E4}" type="slidenum">
              <a:rPr lang="en-US" smtClean="0"/>
              <a:t>12</a:t>
            </a:fld>
            <a:endParaRPr lang="en-US" dirty="0"/>
          </a:p>
        </p:txBody>
      </p:sp>
    </p:spTree>
    <p:extLst>
      <p:ext uri="{BB962C8B-B14F-4D97-AF65-F5344CB8AC3E}">
        <p14:creationId xmlns:p14="http://schemas.microsoft.com/office/powerpoint/2010/main" val="3156590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Point 1 - based on video, games and simulations as well as machine learning systems. </a:t>
            </a:r>
            <a:r>
              <a:rPr lang="en-US" dirty="0" err="1" smtClean="0"/>
              <a:t>Gamifying</a:t>
            </a:r>
            <a:r>
              <a:rPr lang="en-US" dirty="0" smtClean="0"/>
              <a:t>, projects, etc. Mention Lorraine</a:t>
            </a:r>
            <a:r>
              <a:rPr lang="en-US" baseline="0" dirty="0" smtClean="0"/>
              <a:t> </a:t>
            </a:r>
            <a:r>
              <a:rPr lang="en-US" baseline="0" dirty="0" err="1" smtClean="0"/>
              <a:t>Beaudin’s</a:t>
            </a:r>
            <a:r>
              <a:rPr lang="en-US" baseline="0" dirty="0" smtClean="0"/>
              <a:t> course, University of </a:t>
            </a:r>
            <a:r>
              <a:rPr lang="en-US" baseline="0" dirty="0" err="1" smtClean="0"/>
              <a:t>Lethbridge</a:t>
            </a: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Gaming &amp; </a:t>
            </a:r>
            <a:r>
              <a:rPr lang="en-US" baseline="0" dirty="0" err="1" smtClean="0"/>
              <a:t>Gamification</a:t>
            </a:r>
            <a:r>
              <a:rPr lang="en-US" baseline="0" dirty="0" smtClean="0"/>
              <a:t> in Education – students selected their own path and developed their own games as part of the learning experience, some went </a:t>
            </a:r>
            <a:r>
              <a:rPr lang="en-US" baseline="0" dirty="0" err="1" smtClean="0"/>
              <a:t>Minecraft-ish</a:t>
            </a:r>
            <a:r>
              <a:rPr lang="en-US" baseline="0" dirty="0" smtClean="0"/>
              <a:t>, some did quest, adventure games, that sort of thing. </a:t>
            </a:r>
            <a:endParaRPr lang="en-US" dirty="0" smtClean="0"/>
          </a:p>
          <a:p>
            <a:r>
              <a:rPr lang="en-US" dirty="0" smtClean="0"/>
              <a:t>Point 2 – those who require expert support,</a:t>
            </a:r>
            <a:r>
              <a:rPr lang="en-US" baseline="0" dirty="0" smtClean="0"/>
              <a:t> for older learners, PLAR, credit transfer, etc. </a:t>
            </a:r>
            <a:endParaRPr lang="en-US" dirty="0" smtClean="0"/>
          </a:p>
        </p:txBody>
      </p:sp>
      <p:sp>
        <p:nvSpPr>
          <p:cNvPr id="4" name="Slide Number Placeholder 3"/>
          <p:cNvSpPr>
            <a:spLocks noGrp="1"/>
          </p:cNvSpPr>
          <p:nvPr>
            <p:ph type="sldNum" sz="quarter" idx="10"/>
          </p:nvPr>
        </p:nvSpPr>
        <p:spPr/>
        <p:txBody>
          <a:bodyPr/>
          <a:lstStyle/>
          <a:p>
            <a:fld id="{D7518486-9517-6642-BC30-7C1F905D26E4}" type="slidenum">
              <a:rPr lang="en-US" smtClean="0"/>
              <a:t>13</a:t>
            </a:fld>
            <a:endParaRPr lang="en-US" dirty="0"/>
          </a:p>
        </p:txBody>
      </p:sp>
    </p:spTree>
    <p:extLst>
      <p:ext uri="{BB962C8B-B14F-4D97-AF65-F5344CB8AC3E}">
        <p14:creationId xmlns:p14="http://schemas.microsoft.com/office/powerpoint/2010/main" val="3047843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 1</a:t>
            </a:r>
            <a:r>
              <a:rPr lang="en-US" baseline="0" dirty="0" smtClean="0"/>
              <a:t> - </a:t>
            </a:r>
            <a:r>
              <a:rPr lang="en-US" dirty="0" smtClean="0"/>
              <a:t> University</a:t>
            </a:r>
            <a:r>
              <a:rPr lang="en-US" baseline="0" dirty="0" smtClean="0"/>
              <a:t> of </a:t>
            </a:r>
            <a:r>
              <a:rPr lang="en-US" baseline="0" dirty="0" err="1" smtClean="0"/>
              <a:t>Lethbridge</a:t>
            </a:r>
            <a:r>
              <a:rPr lang="en-US" baseline="0" dirty="0" smtClean="0"/>
              <a:t> course – it was scored by XP, </a:t>
            </a:r>
            <a:r>
              <a:rPr lang="en-US" baseline="0" dirty="0" err="1" smtClean="0"/>
              <a:t>levelling</a:t>
            </a:r>
            <a:r>
              <a:rPr lang="en-US" baseline="0" dirty="0" smtClean="0"/>
              <a:t> up and receiving badges. </a:t>
            </a:r>
          </a:p>
          <a:p>
            <a:r>
              <a:rPr lang="en-US" baseline="0" dirty="0" smtClean="0"/>
              <a:t>Modular learning  - ways to get what is needed faster</a:t>
            </a:r>
          </a:p>
          <a:p>
            <a:endParaRPr lang="en-US" dirty="0"/>
          </a:p>
        </p:txBody>
      </p:sp>
      <p:sp>
        <p:nvSpPr>
          <p:cNvPr id="4" name="Slide Number Placeholder 3"/>
          <p:cNvSpPr>
            <a:spLocks noGrp="1"/>
          </p:cNvSpPr>
          <p:nvPr>
            <p:ph type="sldNum" sz="quarter" idx="10"/>
          </p:nvPr>
        </p:nvSpPr>
        <p:spPr/>
        <p:txBody>
          <a:bodyPr/>
          <a:lstStyle/>
          <a:p>
            <a:fld id="{D7518486-9517-6642-BC30-7C1F905D26E4}" type="slidenum">
              <a:rPr lang="en-US" smtClean="0"/>
              <a:t>14</a:t>
            </a:fld>
            <a:endParaRPr lang="en-US" dirty="0"/>
          </a:p>
        </p:txBody>
      </p:sp>
    </p:spTree>
    <p:extLst>
      <p:ext uri="{BB962C8B-B14F-4D97-AF65-F5344CB8AC3E}">
        <p14:creationId xmlns:p14="http://schemas.microsoft.com/office/powerpoint/2010/main" val="808559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Free to use learning materials</a:t>
            </a:r>
            <a:endParaRPr lang="en-US" dirty="0"/>
          </a:p>
        </p:txBody>
      </p:sp>
      <p:sp>
        <p:nvSpPr>
          <p:cNvPr id="4" name="Slide Number Placeholder 3"/>
          <p:cNvSpPr>
            <a:spLocks noGrp="1"/>
          </p:cNvSpPr>
          <p:nvPr>
            <p:ph type="sldNum" sz="quarter" idx="10"/>
          </p:nvPr>
        </p:nvSpPr>
        <p:spPr/>
        <p:txBody>
          <a:bodyPr/>
          <a:lstStyle/>
          <a:p>
            <a:fld id="{D7518486-9517-6642-BC30-7C1F905D26E4}" type="slidenum">
              <a:rPr lang="en-US" smtClean="0"/>
              <a:t>15</a:t>
            </a:fld>
            <a:endParaRPr lang="en-US" dirty="0"/>
          </a:p>
        </p:txBody>
      </p:sp>
    </p:spTree>
    <p:extLst>
      <p:ext uri="{BB962C8B-B14F-4D97-AF65-F5344CB8AC3E}">
        <p14:creationId xmlns:p14="http://schemas.microsoft.com/office/powerpoint/2010/main" val="21719631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Point 1 - There are a large number of studies that find positive statistically significant effects for student learning outcomes in the online or hybrid format compared to the traditional face-to-face format. Allowing students a work/life/study</a:t>
            </a:r>
            <a:r>
              <a:rPr lang="en-US" baseline="0" dirty="0" smtClean="0"/>
              <a:t> balance, more structural control of their education, etc.</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Point 3 – in the developed world</a:t>
            </a:r>
            <a:endParaRPr lang="en-US" dirty="0" smtClean="0"/>
          </a:p>
          <a:p>
            <a:endParaRPr lang="en-US" dirty="0"/>
          </a:p>
        </p:txBody>
      </p:sp>
      <p:sp>
        <p:nvSpPr>
          <p:cNvPr id="4" name="Slide Number Placeholder 3"/>
          <p:cNvSpPr>
            <a:spLocks noGrp="1"/>
          </p:cNvSpPr>
          <p:nvPr>
            <p:ph type="sldNum" sz="quarter" idx="10"/>
          </p:nvPr>
        </p:nvSpPr>
        <p:spPr/>
        <p:txBody>
          <a:bodyPr/>
          <a:lstStyle/>
          <a:p>
            <a:fld id="{D7518486-9517-6642-BC30-7C1F905D26E4}" type="slidenum">
              <a:rPr lang="en-US" smtClean="0"/>
              <a:t>16</a:t>
            </a:fld>
            <a:endParaRPr lang="en-US" dirty="0"/>
          </a:p>
        </p:txBody>
      </p:sp>
    </p:spTree>
    <p:extLst>
      <p:ext uri="{BB962C8B-B14F-4D97-AF65-F5344CB8AC3E}">
        <p14:creationId xmlns:p14="http://schemas.microsoft.com/office/powerpoint/2010/main" val="23980593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Privileged</a:t>
            </a:r>
            <a:r>
              <a:rPr lang="en-US" baseline="0" dirty="0" smtClean="0"/>
              <a:t> because we don’t just observe, but by our work with students we help define, shape and contribute to the evolution of education in Canada. </a:t>
            </a:r>
          </a:p>
          <a:p>
            <a:endParaRPr lang="en-US" baseline="0" dirty="0" smtClean="0"/>
          </a:p>
        </p:txBody>
      </p:sp>
      <p:sp>
        <p:nvSpPr>
          <p:cNvPr id="4" name="Slide Number Placeholder 3"/>
          <p:cNvSpPr>
            <a:spLocks noGrp="1"/>
          </p:cNvSpPr>
          <p:nvPr>
            <p:ph type="sldNum" sz="quarter" idx="10"/>
          </p:nvPr>
        </p:nvSpPr>
        <p:spPr/>
        <p:txBody>
          <a:bodyPr/>
          <a:lstStyle/>
          <a:p>
            <a:fld id="{D7518486-9517-6642-BC30-7C1F905D26E4}" type="slidenum">
              <a:rPr lang="en-US" smtClean="0"/>
              <a:t>17</a:t>
            </a:fld>
            <a:endParaRPr lang="en-US" dirty="0"/>
          </a:p>
        </p:txBody>
      </p:sp>
    </p:spTree>
    <p:extLst>
      <p:ext uri="{BB962C8B-B14F-4D97-AF65-F5344CB8AC3E}">
        <p14:creationId xmlns:p14="http://schemas.microsoft.com/office/powerpoint/2010/main" val="2548488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Expand on points: </a:t>
            </a:r>
          </a:p>
          <a:p>
            <a:endParaRPr lang="en-US" dirty="0" smtClean="0"/>
          </a:p>
          <a:p>
            <a:r>
              <a:rPr lang="en-US" dirty="0" smtClean="0"/>
              <a:t>Correspondence – mention</a:t>
            </a:r>
            <a:r>
              <a:rPr lang="en-US" baseline="0" dirty="0" smtClean="0"/>
              <a:t> also early Radio &amp; TV learning</a:t>
            </a:r>
          </a:p>
          <a:p>
            <a:r>
              <a:rPr lang="en-US" baseline="0" dirty="0" smtClean="0"/>
              <a:t>Conferencing – Us – in 1986, our platforms and access</a:t>
            </a:r>
          </a:p>
          <a:p>
            <a:r>
              <a:rPr lang="en-US" baseline="0" dirty="0" smtClean="0"/>
              <a:t>LMS – now almost too many to count, but of the three biggies (</a:t>
            </a:r>
            <a:r>
              <a:rPr lang="en-US" baseline="0" dirty="0" err="1" smtClean="0"/>
              <a:t>inc.</a:t>
            </a:r>
            <a:r>
              <a:rPr lang="en-US" baseline="0" dirty="0" smtClean="0"/>
              <a:t> Moodle, Australia) Blackboard started at University of BC &amp;  D2L – Kitchener</a:t>
            </a:r>
            <a:endParaRPr lang="en-US" dirty="0" smtClean="0"/>
          </a:p>
          <a:p>
            <a:endParaRPr lang="en-US" dirty="0"/>
          </a:p>
        </p:txBody>
      </p:sp>
      <p:sp>
        <p:nvSpPr>
          <p:cNvPr id="4" name="Slide Number Placeholder 3"/>
          <p:cNvSpPr>
            <a:spLocks noGrp="1"/>
          </p:cNvSpPr>
          <p:nvPr>
            <p:ph type="sldNum" sz="quarter" idx="10"/>
          </p:nvPr>
        </p:nvSpPr>
        <p:spPr/>
        <p:txBody>
          <a:bodyPr/>
          <a:lstStyle/>
          <a:p>
            <a:fld id="{D7518486-9517-6642-BC30-7C1F905D26E4}" type="slidenum">
              <a:rPr lang="en-US" smtClean="0"/>
              <a:t>3</a:t>
            </a:fld>
            <a:endParaRPr lang="en-US" dirty="0"/>
          </a:p>
        </p:txBody>
      </p:sp>
    </p:spTree>
    <p:extLst>
      <p:ext uri="{BB962C8B-B14F-4D97-AF65-F5344CB8AC3E}">
        <p14:creationId xmlns:p14="http://schemas.microsoft.com/office/powerpoint/2010/main" val="4048010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700" b="1" dirty="0" smtClean="0"/>
              <a:t>2.8 million college / university learners </a:t>
            </a:r>
            <a:r>
              <a:rPr lang="en-US" sz="1700" dirty="0" smtClean="0"/>
              <a:t>studying their program entirely online – </a:t>
            </a:r>
            <a:r>
              <a:rPr lang="en-US" sz="1700" b="1" dirty="0" smtClean="0"/>
              <a:t>more than the total number of students enrolled in Canadian colleges/universities.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700" b="1"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700" b="1" dirty="0" smtClean="0"/>
              <a:t>Mention the 5.8 is additional to the entirely online</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700" b="1"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700" b="0" dirty="0" smtClean="0"/>
              <a:t>Canada</a:t>
            </a:r>
            <a:r>
              <a:rPr lang="en-US" sz="1700" b="0" baseline="0" dirty="0" smtClean="0"/>
              <a:t> has just over 2 million (2, 054, 943) with 1, 306, 110 U and 748,833 C (Stats can 2014/15 academic year) </a:t>
            </a:r>
            <a:endParaRPr lang="en-US" sz="1700" b="0" dirty="0" smtClean="0"/>
          </a:p>
          <a:p>
            <a:endParaRPr lang="en-US" dirty="0"/>
          </a:p>
        </p:txBody>
      </p:sp>
      <p:sp>
        <p:nvSpPr>
          <p:cNvPr id="4" name="Slide Number Placeholder 3"/>
          <p:cNvSpPr>
            <a:spLocks noGrp="1"/>
          </p:cNvSpPr>
          <p:nvPr>
            <p:ph type="sldNum" sz="quarter" idx="10"/>
          </p:nvPr>
        </p:nvSpPr>
        <p:spPr/>
        <p:txBody>
          <a:bodyPr/>
          <a:lstStyle/>
          <a:p>
            <a:fld id="{D7518486-9517-6642-BC30-7C1F905D26E4}" type="slidenum">
              <a:rPr lang="en-US" smtClean="0"/>
              <a:t>4</a:t>
            </a:fld>
            <a:endParaRPr lang="en-US" dirty="0"/>
          </a:p>
        </p:txBody>
      </p:sp>
    </p:spTree>
    <p:extLst>
      <p:ext uri="{BB962C8B-B14F-4D97-AF65-F5344CB8AC3E}">
        <p14:creationId xmlns:p14="http://schemas.microsoft.com/office/powerpoint/2010/main" val="4087936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518486-9517-6642-BC30-7C1F905D26E4}" type="slidenum">
              <a:rPr lang="en-US" smtClean="0"/>
              <a:t>5</a:t>
            </a:fld>
            <a:endParaRPr lang="en-US" dirty="0"/>
          </a:p>
        </p:txBody>
      </p:sp>
    </p:spTree>
    <p:extLst>
      <p:ext uri="{BB962C8B-B14F-4D97-AF65-F5344CB8AC3E}">
        <p14:creationId xmlns:p14="http://schemas.microsoft.com/office/powerpoint/2010/main" val="1103622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Universities – Waterloo – 2, Guelph – 4, Carleton – 5, York – 7, </a:t>
            </a:r>
            <a:r>
              <a:rPr lang="en-US" dirty="0" err="1" smtClean="0"/>
              <a:t>Wilfrid</a:t>
            </a:r>
            <a:r>
              <a:rPr lang="en-US" dirty="0" smtClean="0"/>
              <a:t> Laurier</a:t>
            </a:r>
            <a:r>
              <a:rPr lang="en-US" baseline="0" dirty="0" smtClean="0"/>
              <a:t> – 9</a:t>
            </a:r>
          </a:p>
          <a:p>
            <a:r>
              <a:rPr lang="en-US" baseline="0" dirty="0" smtClean="0"/>
              <a:t>Colleges – Centennial, Humber, GBC, Seneca</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LBS – </a:t>
            </a:r>
            <a:r>
              <a:rPr lang="en-US" sz="1200" dirty="0" smtClean="0"/>
              <a:t>, strong focus on life skills, job skills, personal growth and continuing educational readiness, with focus on culturally appropriate and respectful content and methods</a:t>
            </a:r>
          </a:p>
          <a:p>
            <a:r>
              <a:rPr lang="en-US" baseline="0" dirty="0" smtClean="0"/>
              <a:t> mention FN programming, such as online sharing circles, </a:t>
            </a:r>
            <a:r>
              <a:rPr lang="en-US" baseline="0" dirty="0" err="1" smtClean="0"/>
              <a:t>french</a:t>
            </a:r>
            <a:endParaRPr lang="en-US" dirty="0"/>
          </a:p>
        </p:txBody>
      </p:sp>
      <p:sp>
        <p:nvSpPr>
          <p:cNvPr id="4" name="Slide Number Placeholder 3"/>
          <p:cNvSpPr>
            <a:spLocks noGrp="1"/>
          </p:cNvSpPr>
          <p:nvPr>
            <p:ph type="sldNum" sz="quarter" idx="10"/>
          </p:nvPr>
        </p:nvSpPr>
        <p:spPr/>
        <p:txBody>
          <a:bodyPr/>
          <a:lstStyle/>
          <a:p>
            <a:fld id="{D7518486-9517-6642-BC30-7C1F905D26E4}" type="slidenum">
              <a:rPr lang="en-US" smtClean="0"/>
              <a:t>7</a:t>
            </a:fld>
            <a:endParaRPr lang="en-US" dirty="0"/>
          </a:p>
        </p:txBody>
      </p:sp>
    </p:spTree>
    <p:extLst>
      <p:ext uri="{BB962C8B-B14F-4D97-AF65-F5344CB8AC3E}">
        <p14:creationId xmlns:p14="http://schemas.microsoft.com/office/powerpoint/2010/main" val="101685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overall,</a:t>
            </a:r>
            <a:r>
              <a:rPr lang="en-US" baseline="0" dirty="0" smtClean="0"/>
              <a:t> point 2 – </a:t>
            </a:r>
            <a:r>
              <a:rPr lang="en-US" dirty="0" smtClean="0"/>
              <a:t>in 2014, 4.7 billion cell phone subscribers in the world – around 50% of the world’s population.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Point 3,</a:t>
            </a:r>
            <a:r>
              <a:rPr lang="en-US" baseline="0" dirty="0" smtClean="0"/>
              <a:t> </a:t>
            </a:r>
            <a:r>
              <a:rPr lang="en-US" baseline="0" dirty="0" err="1" smtClean="0"/>
              <a:t>wearables</a:t>
            </a:r>
            <a:r>
              <a:rPr lang="en-US" baseline="0" dirty="0" smtClean="0"/>
              <a:t> -  </a:t>
            </a:r>
            <a:r>
              <a:rPr lang="en-US" dirty="0" smtClean="0"/>
              <a:t>– 1,495 million devices sold in 2016 for a total value of $429 billion.</a:t>
            </a:r>
          </a:p>
          <a:p>
            <a:pPr marL="0" marR="0" indent="0" algn="l" defTabSz="914400" rtl="0" eaLnBrk="1" fontAlgn="auto" latinLnBrk="0" hangingPunct="1">
              <a:lnSpc>
                <a:spcPct val="100000"/>
              </a:lnSpc>
              <a:spcBef>
                <a:spcPts val="0"/>
              </a:spcBef>
              <a:spcAft>
                <a:spcPts val="0"/>
              </a:spcAft>
              <a:buClrTx/>
              <a:buSzTx/>
              <a:buFontTx/>
              <a:buNone/>
              <a:tabLst/>
              <a:defRPr/>
            </a:pPr>
            <a:r>
              <a:rPr lang="en-US" b="1" i="1" u="sng" dirty="0" smtClean="0">
                <a:solidFill>
                  <a:srgbClr val="FFFF00"/>
                </a:solidFill>
              </a:rPr>
              <a:t>Demand for m-devices outstrips demand for desktop devices and are now the tool of choice for students.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D7518486-9517-6642-BC30-7C1F905D26E4}" type="slidenum">
              <a:rPr lang="en-US" smtClean="0"/>
              <a:t>8</a:t>
            </a:fld>
            <a:endParaRPr lang="en-US" dirty="0"/>
          </a:p>
        </p:txBody>
      </p:sp>
    </p:spTree>
    <p:extLst>
      <p:ext uri="{BB962C8B-B14F-4D97-AF65-F5344CB8AC3E}">
        <p14:creationId xmlns:p14="http://schemas.microsoft.com/office/powerpoint/2010/main" val="799101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 1 – older learners, Mature students,  those with GEDs</a:t>
            </a:r>
          </a:p>
          <a:p>
            <a:r>
              <a:rPr lang="en-US" dirty="0" smtClean="0"/>
              <a:t>Point</a:t>
            </a:r>
            <a:r>
              <a:rPr lang="en-US" baseline="0" dirty="0" smtClean="0"/>
              <a:t> 2  - age trends in Canada ‘More Canadians over 65 than under 15’  stats can’s ‘median age by gender’ chart shows the median age growing from 30.6 in 1984 to 40.4 in 2014 – very dramatic increase,  will continue due to population demographics</a:t>
            </a:r>
          </a:p>
        </p:txBody>
      </p:sp>
      <p:sp>
        <p:nvSpPr>
          <p:cNvPr id="4" name="Slide Number Placeholder 3"/>
          <p:cNvSpPr>
            <a:spLocks noGrp="1"/>
          </p:cNvSpPr>
          <p:nvPr>
            <p:ph type="sldNum" sz="quarter" idx="10"/>
          </p:nvPr>
        </p:nvSpPr>
        <p:spPr/>
        <p:txBody>
          <a:bodyPr/>
          <a:lstStyle/>
          <a:p>
            <a:fld id="{D7518486-9517-6642-BC30-7C1F905D26E4}" type="slidenum">
              <a:rPr lang="en-US" smtClean="0"/>
              <a:t>9</a:t>
            </a:fld>
            <a:endParaRPr lang="en-US" dirty="0"/>
          </a:p>
        </p:txBody>
      </p:sp>
    </p:spTree>
    <p:extLst>
      <p:ext uri="{BB962C8B-B14F-4D97-AF65-F5344CB8AC3E}">
        <p14:creationId xmlns:p14="http://schemas.microsoft.com/office/powerpoint/2010/main" val="384764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Point 1 - Cell phones used to teach literacy and numeracy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Point 2 - 60% of K-12 teachers report using one or more of these learning forms “frequently” in their classrooms. Prodigy math game – with app!</a:t>
            </a:r>
          </a:p>
          <a:p>
            <a:endParaRPr lang="en-US" dirty="0"/>
          </a:p>
        </p:txBody>
      </p:sp>
      <p:sp>
        <p:nvSpPr>
          <p:cNvPr id="4" name="Slide Number Placeholder 3"/>
          <p:cNvSpPr>
            <a:spLocks noGrp="1"/>
          </p:cNvSpPr>
          <p:nvPr>
            <p:ph type="sldNum" sz="quarter" idx="10"/>
          </p:nvPr>
        </p:nvSpPr>
        <p:spPr/>
        <p:txBody>
          <a:bodyPr/>
          <a:lstStyle/>
          <a:p>
            <a:fld id="{D7518486-9517-6642-BC30-7C1F905D26E4}" type="slidenum">
              <a:rPr lang="en-US" smtClean="0"/>
              <a:t>10</a:t>
            </a:fld>
            <a:endParaRPr lang="en-US" dirty="0"/>
          </a:p>
        </p:txBody>
      </p:sp>
    </p:spTree>
    <p:extLst>
      <p:ext uri="{BB962C8B-B14F-4D97-AF65-F5344CB8AC3E}">
        <p14:creationId xmlns:p14="http://schemas.microsoft.com/office/powerpoint/2010/main" val="2068607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Online learning now mainstream in North America.</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t>Point 1 - </a:t>
            </a:r>
            <a:r>
              <a:rPr lang="en-US" sz="2000" dirty="0" smtClean="0"/>
              <a:t>In total, some 58 million registered for a MOOC in 2016.</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D7518486-9517-6642-BC30-7C1F905D26E4}" type="slidenum">
              <a:rPr lang="en-US" smtClean="0"/>
              <a:t>11</a:t>
            </a:fld>
            <a:endParaRPr lang="en-US" dirty="0"/>
          </a:p>
        </p:txBody>
      </p:sp>
    </p:spTree>
    <p:extLst>
      <p:ext uri="{BB962C8B-B14F-4D97-AF65-F5344CB8AC3E}">
        <p14:creationId xmlns:p14="http://schemas.microsoft.com/office/powerpoint/2010/main" val="37704992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1037968" y="6356350"/>
            <a:ext cx="2133600" cy="365125"/>
          </a:xfrm>
        </p:spPr>
        <p:txBody>
          <a:bodyPr/>
          <a:lstStyle>
            <a:lvl1pPr>
              <a:defRPr>
                <a:solidFill>
                  <a:schemeClr val="bg1">
                    <a:lumMod val="50000"/>
                  </a:schemeClr>
                </a:solidFill>
              </a:defRPr>
            </a:lvl1pPr>
          </a:lstStyle>
          <a:p>
            <a:fld id="{95F0A0F1-A2C5-8E49-8074-25A3D53A73AA}" type="datetime1">
              <a:rPr lang="en-CA" smtClean="0"/>
              <a:t>2019-11-05</a:t>
            </a:fld>
            <a:endParaRPr lang="en-US" dirty="0"/>
          </a:p>
        </p:txBody>
      </p:sp>
      <p:sp>
        <p:nvSpPr>
          <p:cNvPr id="6" name="Slide Number Placeholder 5"/>
          <p:cNvSpPr>
            <a:spLocks noGrp="1"/>
          </p:cNvSpPr>
          <p:nvPr>
            <p:ph type="sldNum" sz="quarter" idx="12"/>
          </p:nvPr>
        </p:nvSpPr>
        <p:spPr/>
        <p:txBody>
          <a:bodyPr/>
          <a:lstStyle>
            <a:lvl1pPr>
              <a:defRPr>
                <a:solidFill>
                  <a:schemeClr val="bg1">
                    <a:lumMod val="50000"/>
                  </a:schemeClr>
                </a:solidFill>
              </a:defRPr>
            </a:lvl1pPr>
          </a:lstStyle>
          <a:p>
            <a:fld id="{7CB0DB6E-DE8E-4941-A176-C037BE55F095}" type="slidenum">
              <a:rPr lang="en-US" smtClean="0"/>
              <a:pPr/>
              <a:t>‹#›</a:t>
            </a:fld>
            <a:endParaRPr lang="en-US" dirty="0"/>
          </a:p>
        </p:txBody>
      </p:sp>
      <p:sp>
        <p:nvSpPr>
          <p:cNvPr id="9" name="Rectangle 8"/>
          <p:cNvSpPr/>
          <p:nvPr userDrawn="1"/>
        </p:nvSpPr>
        <p:spPr>
          <a:xfrm>
            <a:off x="0" y="0"/>
            <a:ext cx="9144000" cy="25274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userDrawn="1">
            <p:ph type="ctrTitle"/>
          </p:nvPr>
        </p:nvSpPr>
        <p:spPr>
          <a:xfrm>
            <a:off x="1037968" y="1880893"/>
            <a:ext cx="7648832" cy="2143730"/>
          </a:xfrm>
        </p:spPr>
        <p:txBody>
          <a:bodyPr>
            <a:noAutofit/>
          </a:bodyPr>
          <a:lstStyle>
            <a:lvl1pPr algn="l">
              <a:lnSpc>
                <a:spcPct val="70000"/>
              </a:lnSpc>
              <a:defRPr sz="6500" b="1">
                <a:solidFill>
                  <a:srgbClr val="009944"/>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1037968" y="4211684"/>
            <a:ext cx="7648832" cy="1429777"/>
          </a:xfrm>
        </p:spPr>
        <p:txBody>
          <a:bodyPr>
            <a:normAutofit/>
          </a:bodyPr>
          <a:lstStyle>
            <a:lvl1pPr marL="0" indent="0" algn="l">
              <a:buNone/>
              <a:defRPr sz="4000">
                <a:solidFill>
                  <a:schemeClr val="tx1">
                    <a:lumMod val="50000"/>
                    <a:lumOff val="50000"/>
                  </a:schemeClr>
                </a:solidFill>
                <a:latin typeface="Franklin Gothic Medium"/>
                <a:cs typeface="Franklin Gothic Medium"/>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Footer Placeholder 4"/>
          <p:cNvSpPr>
            <a:spLocks noGrp="1"/>
          </p:cNvSpPr>
          <p:nvPr>
            <p:ph type="ftr" sz="quarter" idx="11"/>
          </p:nvPr>
        </p:nvSpPr>
        <p:spPr>
          <a:xfrm>
            <a:off x="3414584" y="6356350"/>
            <a:ext cx="2895600" cy="365125"/>
          </a:xfrm>
        </p:spPr>
        <p:txBody>
          <a:bodyPr/>
          <a:lstStyle>
            <a:lvl1pPr>
              <a:defRPr sz="1200">
                <a:solidFill>
                  <a:schemeClr val="bg1">
                    <a:lumMod val="50000"/>
                  </a:schemeClr>
                </a:solidFill>
                <a:latin typeface="Franklin Gothic Book" charset="0"/>
                <a:ea typeface="Franklin Gothic Book" charset="0"/>
                <a:cs typeface="Franklin Gothic Book" charset="0"/>
              </a:defRPr>
            </a:lvl1pPr>
          </a:lstStyle>
          <a:p>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5314"/>
            <a:ext cx="9144000" cy="672353"/>
          </a:xfrm>
          <a:prstGeom prst="rect">
            <a:avLst/>
          </a:prstGeom>
        </p:spPr>
      </p:pic>
    </p:spTree>
    <p:extLst>
      <p:ext uri="{BB962C8B-B14F-4D97-AF65-F5344CB8AC3E}">
        <p14:creationId xmlns:p14="http://schemas.microsoft.com/office/powerpoint/2010/main" val="1525432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E03F3F-5D68-F942-B97C-8C56427CF1A0}" type="datetime1">
              <a:rPr lang="en-CA" smtClean="0"/>
              <a:t>2019-11-05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B0DB6E-DE8E-4941-A176-C037BE55F095}"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5314"/>
            <a:ext cx="9144000" cy="672353"/>
          </a:xfrm>
          <a:prstGeom prst="rect">
            <a:avLst/>
          </a:prstGeom>
        </p:spPr>
      </p:pic>
    </p:spTree>
    <p:extLst>
      <p:ext uri="{BB962C8B-B14F-4D97-AF65-F5344CB8AC3E}">
        <p14:creationId xmlns:p14="http://schemas.microsoft.com/office/powerpoint/2010/main" val="4072337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2679" y="2513014"/>
            <a:ext cx="7624120" cy="3690078"/>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8EEF5A-F231-C441-95DC-3802D2B84F09}" type="datetime1">
              <a:rPr lang="en-CA" smtClean="0"/>
              <a:t>2019-11-05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B0DB6E-DE8E-4941-A176-C037BE55F095}" type="slidenum">
              <a:rPr lang="en-US" smtClean="0"/>
              <a:t>‹#›</a:t>
            </a:fld>
            <a:endParaRPr lang="en-US" dirty="0"/>
          </a:p>
        </p:txBody>
      </p:sp>
      <p:sp>
        <p:nvSpPr>
          <p:cNvPr id="7" name="Title 1"/>
          <p:cNvSpPr txBox="1">
            <a:spLocks/>
          </p:cNvSpPr>
          <p:nvPr userDrawn="1"/>
        </p:nvSpPr>
        <p:spPr>
          <a:xfrm>
            <a:off x="1062680" y="1370013"/>
            <a:ext cx="7624119" cy="1143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b="1" kern="1200">
                <a:solidFill>
                  <a:srgbClr val="009944"/>
                </a:solidFill>
                <a:latin typeface="Franklin Gothic Medium"/>
                <a:ea typeface="+mj-ea"/>
                <a:cs typeface="Franklin Gothic Medium"/>
              </a:defRPr>
            </a:lvl1pPr>
          </a:lstStyle>
          <a:p>
            <a:r>
              <a:rPr lang="en-CA" dirty="0" smtClean="0"/>
              <a:t>Click to edit Master title style</a:t>
            </a:r>
            <a:endParaRPr lang="en-US" dirty="0"/>
          </a:p>
        </p:txBody>
      </p:sp>
    </p:spTree>
    <p:extLst>
      <p:ext uri="{BB962C8B-B14F-4D97-AF65-F5344CB8AC3E}">
        <p14:creationId xmlns:p14="http://schemas.microsoft.com/office/powerpoint/2010/main" val="3143739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62678" y="2770789"/>
            <a:ext cx="3434709" cy="639762"/>
          </a:xfrm>
        </p:spPr>
        <p:txBody>
          <a:bodyPr anchor="t">
            <a:normAutofit/>
          </a:bodyPr>
          <a:lstStyle>
            <a:lvl1pPr marL="0" indent="0">
              <a:buNone/>
              <a:defRPr sz="2000" b="1">
                <a:latin typeface="Franklin Gothic Medium" charset="0"/>
                <a:ea typeface="Franklin Gothic Medium" charset="0"/>
                <a:cs typeface="Franklin Gothic Medium"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2678" y="3410551"/>
            <a:ext cx="3434709" cy="2715612"/>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06778" y="2770789"/>
            <a:ext cx="3880022" cy="639762"/>
          </a:xfrm>
        </p:spPr>
        <p:txBody>
          <a:bodyPr anchor="t">
            <a:normAutofit/>
          </a:bodyPr>
          <a:lstStyle>
            <a:lvl1pPr marL="0" indent="0">
              <a:buNone/>
              <a:defRPr sz="2000" b="1">
                <a:latin typeface="Franklin Gothic Medium" charset="0"/>
                <a:ea typeface="Franklin Gothic Medium" charset="0"/>
                <a:cs typeface="Franklin Gothic Medium"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806778" y="3410551"/>
            <a:ext cx="3880022" cy="2715612"/>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F1BC05-E694-174D-95BF-940EF0CEB8A5}" type="datetime1">
              <a:rPr lang="en-CA" smtClean="0"/>
              <a:t>2019-11-05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CB0DB6E-DE8E-4941-A176-C037BE55F095}" type="slidenum">
              <a:rPr lang="en-US" smtClean="0"/>
              <a:t>‹#›</a:t>
            </a:fld>
            <a:endParaRPr lang="en-US" dirty="0"/>
          </a:p>
        </p:txBody>
      </p:sp>
    </p:spTree>
    <p:extLst>
      <p:ext uri="{BB962C8B-B14F-4D97-AF65-F5344CB8AC3E}">
        <p14:creationId xmlns:p14="http://schemas.microsoft.com/office/powerpoint/2010/main" val="2939617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D985F5-A648-554C-83AC-A513A123A165}" type="datetime1">
              <a:rPr lang="en-CA" smtClean="0"/>
              <a:t>2019-11-05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CB0DB6E-DE8E-4941-A176-C037BE55F095}" type="slidenum">
              <a:rPr lang="en-US" smtClean="0"/>
              <a:t>‹#›</a:t>
            </a:fld>
            <a:endParaRPr lang="en-US" dirty="0"/>
          </a:p>
        </p:txBody>
      </p:sp>
    </p:spTree>
    <p:extLst>
      <p:ext uri="{BB962C8B-B14F-4D97-AF65-F5344CB8AC3E}">
        <p14:creationId xmlns:p14="http://schemas.microsoft.com/office/powerpoint/2010/main" val="30797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D5D04-CB20-2E48-A4A1-E09F14F87C40}" type="datetime1">
              <a:rPr lang="en-CA" smtClean="0"/>
              <a:t>2019-11-05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CB0DB6E-DE8E-4941-A176-C037BE55F095}" type="slidenum">
              <a:rPr lang="en-US" smtClean="0"/>
              <a:t>‹#›</a:t>
            </a:fld>
            <a:endParaRPr lang="en-US" dirty="0"/>
          </a:p>
        </p:txBody>
      </p:sp>
    </p:spTree>
    <p:extLst>
      <p:ext uri="{BB962C8B-B14F-4D97-AF65-F5344CB8AC3E}">
        <p14:creationId xmlns:p14="http://schemas.microsoft.com/office/powerpoint/2010/main" val="1759842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92876"/>
            <a:ext cx="3008313" cy="1030202"/>
          </a:xfrm>
        </p:spPr>
        <p:txBody>
          <a:bodyPr anchor="t">
            <a:normAutofit/>
          </a:bodyPr>
          <a:lstStyle>
            <a:lvl1pPr algn="l">
              <a:defRPr sz="2400" b="1"/>
            </a:lvl1pPr>
          </a:lstStyle>
          <a:p>
            <a:r>
              <a:rPr lang="en-US" smtClean="0"/>
              <a:t>Click to edit Master title style</a:t>
            </a:r>
            <a:endParaRPr lang="en-US" dirty="0"/>
          </a:p>
        </p:txBody>
      </p:sp>
      <p:sp>
        <p:nvSpPr>
          <p:cNvPr id="3" name="Content Placeholder 2"/>
          <p:cNvSpPr>
            <a:spLocks noGrp="1"/>
          </p:cNvSpPr>
          <p:nvPr>
            <p:ph idx="1"/>
          </p:nvPr>
        </p:nvSpPr>
        <p:spPr>
          <a:xfrm>
            <a:off x="3575050" y="1692876"/>
            <a:ext cx="5111750" cy="44332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842054"/>
            <a:ext cx="3008313" cy="328410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20EE2AE-39DD-2447-99C7-A3403AEF2CC3}" type="datetime1">
              <a:rPr lang="en-CA" smtClean="0"/>
              <a:t>2019-11-05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B0DB6E-DE8E-4941-A176-C037BE55F095}" type="slidenum">
              <a:rPr lang="en-US" smtClean="0"/>
              <a:t>‹#›</a:t>
            </a:fld>
            <a:endParaRPr lang="en-US" dirty="0"/>
          </a:p>
        </p:txBody>
      </p:sp>
    </p:spTree>
    <p:extLst>
      <p:ext uri="{BB962C8B-B14F-4D97-AF65-F5344CB8AC3E}">
        <p14:creationId xmlns:p14="http://schemas.microsoft.com/office/powerpoint/2010/main" val="4042601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2680" y="4800600"/>
            <a:ext cx="7624120" cy="566738"/>
          </a:xfrm>
        </p:spPr>
        <p:txBody>
          <a:bodyPr anchor="b"/>
          <a:lstStyle>
            <a:lvl1pPr algn="l">
              <a:defRPr sz="2000" b="1">
                <a:solidFill>
                  <a:srgbClr val="000000"/>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062680" y="1564246"/>
            <a:ext cx="7624120" cy="305220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62680" y="5367338"/>
            <a:ext cx="762412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B3BB446-CEB2-FE4A-AC30-74737F4534A1}" type="datetime1">
              <a:rPr lang="en-CA" smtClean="0"/>
              <a:t>2019-11-05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B0DB6E-DE8E-4941-A176-C037BE55F095}" type="slidenum">
              <a:rPr lang="en-US" smtClean="0"/>
              <a:t>‹#›</a:t>
            </a:fld>
            <a:endParaRPr lang="en-US" dirty="0"/>
          </a:p>
        </p:txBody>
      </p:sp>
    </p:spTree>
    <p:extLst>
      <p:ext uri="{BB962C8B-B14F-4D97-AF65-F5344CB8AC3E}">
        <p14:creationId xmlns:p14="http://schemas.microsoft.com/office/powerpoint/2010/main" val="313840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2680" y="1370013"/>
            <a:ext cx="7624119"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2680" y="2513013"/>
            <a:ext cx="7624120" cy="361315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2680" y="6356350"/>
            <a:ext cx="2133600" cy="365125"/>
          </a:xfrm>
          <a:prstGeom prst="rect">
            <a:avLst/>
          </a:prstGeom>
        </p:spPr>
        <p:txBody>
          <a:bodyPr vert="horz" lIns="91440" tIns="45720" rIns="91440" bIns="45720" rtlCol="0" anchor="ctr"/>
          <a:lstStyle>
            <a:lvl1pPr algn="l">
              <a:defRPr sz="1200">
                <a:solidFill>
                  <a:schemeClr val="bg1">
                    <a:lumMod val="50000"/>
                  </a:schemeClr>
                </a:solidFill>
                <a:latin typeface="Franklin Gothic Book"/>
                <a:cs typeface="Franklin Gothic Book"/>
              </a:defRPr>
            </a:lvl1pPr>
          </a:lstStyle>
          <a:p>
            <a:fld id="{13676E63-957F-4045-9BF9-34F32EF65EA8}" type="datetime1">
              <a:rPr lang="en-CA" smtClean="0"/>
              <a:t>2019-11-05</a:t>
            </a:fld>
            <a:endParaRPr lang="en-US" dirty="0"/>
          </a:p>
        </p:txBody>
      </p:sp>
      <p:sp>
        <p:nvSpPr>
          <p:cNvPr id="5" name="Footer Placeholder 4"/>
          <p:cNvSpPr>
            <a:spLocks noGrp="1"/>
          </p:cNvSpPr>
          <p:nvPr>
            <p:ph type="ftr" sz="quarter" idx="3"/>
          </p:nvPr>
        </p:nvSpPr>
        <p:spPr>
          <a:xfrm>
            <a:off x="3426939" y="6356350"/>
            <a:ext cx="2895600" cy="365125"/>
          </a:xfrm>
          <a:prstGeom prst="rect">
            <a:avLst/>
          </a:prstGeom>
        </p:spPr>
        <p:txBody>
          <a:bodyPr vert="horz" lIns="91440" tIns="45720" rIns="91440" bIns="45720" rtlCol="0" anchor="ctr"/>
          <a:lstStyle>
            <a:lvl1pPr algn="ctr">
              <a:defRPr sz="1200">
                <a:solidFill>
                  <a:schemeClr val="bg1">
                    <a:lumMod val="50000"/>
                  </a:schemeClr>
                </a:solidFill>
                <a:latin typeface="Franklin Gothic Book"/>
                <a:cs typeface="Franklin Gothic Book"/>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lumMod val="50000"/>
                  </a:schemeClr>
                </a:solidFill>
                <a:latin typeface="Franklin Gothic Book"/>
                <a:cs typeface="Franklin Gothic Book"/>
              </a:defRPr>
            </a:lvl1pPr>
          </a:lstStyle>
          <a:p>
            <a:fld id="{7CB0DB6E-DE8E-4941-A176-C037BE55F095}" type="slidenum">
              <a:rPr lang="en-US" smtClean="0"/>
              <a:pPr/>
              <a:t>‹#›</a:t>
            </a:fld>
            <a:endParaRPr lang="en-US" dirty="0"/>
          </a:p>
        </p:txBody>
      </p:sp>
      <p:pic>
        <p:nvPicPr>
          <p:cNvPr id="9" name="Picture 8"/>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425314"/>
            <a:ext cx="9144000" cy="672353"/>
          </a:xfrm>
          <a:prstGeom prst="rect">
            <a:avLst/>
          </a:prstGeom>
        </p:spPr>
      </p:pic>
    </p:spTree>
    <p:extLst>
      <p:ext uri="{BB962C8B-B14F-4D97-AF65-F5344CB8AC3E}">
        <p14:creationId xmlns:p14="http://schemas.microsoft.com/office/powerpoint/2010/main" val="2076729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 id="2147483657" r:id="rId8"/>
  </p:sldLayoutIdLst>
  <p:hf sldNum="0" hdr="0" ftr="0" dt="0"/>
  <p:txStyles>
    <p:titleStyle>
      <a:lvl1pPr algn="l" defTabSz="457200" rtl="0" eaLnBrk="1" latinLnBrk="0" hangingPunct="1">
        <a:spcBef>
          <a:spcPct val="0"/>
        </a:spcBef>
        <a:buNone/>
        <a:defRPr sz="4400" b="1" kern="1200">
          <a:solidFill>
            <a:srgbClr val="009944"/>
          </a:solidFill>
          <a:latin typeface="Franklin Gothic Medium"/>
          <a:ea typeface="+mj-ea"/>
          <a:cs typeface="Franklin Gothic Medium"/>
        </a:defRPr>
      </a:lvl1pPr>
    </p:titleStyle>
    <p:bodyStyle>
      <a:lvl1pPr marL="342900" indent="-342900" algn="l" defTabSz="457200" rtl="0" eaLnBrk="1" latinLnBrk="0" hangingPunct="1">
        <a:spcBef>
          <a:spcPct val="20000"/>
        </a:spcBef>
        <a:buFont typeface="Arial"/>
        <a:buChar char="•"/>
        <a:defRPr sz="3200" kern="1200">
          <a:solidFill>
            <a:schemeClr val="tx1">
              <a:lumMod val="65000"/>
              <a:lumOff val="35000"/>
            </a:schemeClr>
          </a:solidFill>
          <a:latin typeface="Franklin Gothic Book"/>
          <a:ea typeface="+mn-ea"/>
          <a:cs typeface="Franklin Gothic Book"/>
        </a:defRPr>
      </a:lvl1pPr>
      <a:lvl2pPr marL="742950" indent="-285750" algn="l" defTabSz="457200" rtl="0" eaLnBrk="1" latinLnBrk="0" hangingPunct="1">
        <a:spcBef>
          <a:spcPct val="20000"/>
        </a:spcBef>
        <a:buFont typeface="Arial"/>
        <a:buChar char="–"/>
        <a:defRPr sz="2800" kern="1200">
          <a:solidFill>
            <a:schemeClr val="tx1">
              <a:lumMod val="65000"/>
              <a:lumOff val="35000"/>
            </a:schemeClr>
          </a:solidFill>
          <a:latin typeface="Franklin Gothic Book"/>
          <a:ea typeface="+mn-ea"/>
          <a:cs typeface="Franklin Gothic Book"/>
        </a:defRPr>
      </a:lvl2pPr>
      <a:lvl3pPr marL="1143000" indent="-228600" algn="l" defTabSz="457200" rtl="0" eaLnBrk="1" latinLnBrk="0" hangingPunct="1">
        <a:spcBef>
          <a:spcPct val="20000"/>
        </a:spcBef>
        <a:buFont typeface="Arial"/>
        <a:buChar char="•"/>
        <a:defRPr sz="2400" kern="1200">
          <a:solidFill>
            <a:schemeClr val="tx1">
              <a:lumMod val="65000"/>
              <a:lumOff val="35000"/>
            </a:schemeClr>
          </a:solidFill>
          <a:latin typeface="Franklin Gothic Book"/>
          <a:ea typeface="+mn-ea"/>
          <a:cs typeface="Franklin Gothic Book"/>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Franklin Gothic Book"/>
          <a:ea typeface="+mn-ea"/>
          <a:cs typeface="Franklin Gothic Book"/>
        </a:defRPr>
      </a:lvl4pPr>
      <a:lvl5pPr marL="2057400" indent="-228600" algn="l" defTabSz="457200" rtl="0" eaLnBrk="1" latinLnBrk="0" hangingPunct="1">
        <a:spcBef>
          <a:spcPct val="20000"/>
        </a:spcBef>
        <a:buFont typeface="Arial"/>
        <a:buChar char="»"/>
        <a:defRPr sz="2000" kern="1200">
          <a:solidFill>
            <a:schemeClr val="tx1">
              <a:lumMod val="65000"/>
              <a:lumOff val="35000"/>
            </a:schemeClr>
          </a:solidFill>
          <a:latin typeface="Franklin Gothic Book"/>
          <a:ea typeface="+mn-ea"/>
          <a:cs typeface="Franklin Gothic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carrie@contactnorth.ca"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779" y="3073867"/>
            <a:ext cx="8659699" cy="2143730"/>
          </a:xfrm>
        </p:spPr>
        <p:txBody>
          <a:bodyPr/>
          <a:lstStyle/>
          <a:p>
            <a:r>
              <a:rPr lang="en-US" sz="4000" dirty="0"/>
              <a:t>Making Sense of a </a:t>
            </a:r>
            <a:r>
              <a:rPr lang="en-US" sz="4000" dirty="0" smtClean="0"/>
              <a:t>Different Tomorrow</a:t>
            </a:r>
            <a:endParaRPr lang="en-US" sz="4000" dirty="0"/>
          </a:p>
        </p:txBody>
      </p:sp>
      <p:sp>
        <p:nvSpPr>
          <p:cNvPr id="3" name="Subtitle 2"/>
          <p:cNvSpPr>
            <a:spLocks noGrp="1"/>
          </p:cNvSpPr>
          <p:nvPr>
            <p:ph type="subTitle" idx="1"/>
          </p:nvPr>
        </p:nvSpPr>
        <p:spPr>
          <a:xfrm>
            <a:off x="307900" y="6036242"/>
            <a:ext cx="8377350" cy="527571"/>
          </a:xfrm>
        </p:spPr>
        <p:txBody>
          <a:bodyPr>
            <a:normAutofit/>
          </a:bodyPr>
          <a:lstStyle/>
          <a:p>
            <a:pPr>
              <a:spcBef>
                <a:spcPts val="0"/>
              </a:spcBef>
            </a:pPr>
            <a:r>
              <a:rPr lang="en-US" sz="1600" b="1" dirty="0"/>
              <a:t>Presentation to the </a:t>
            </a:r>
            <a:r>
              <a:rPr lang="en-US" sz="1600" b="1" dirty="0" smtClean="0"/>
              <a:t>Tri-County </a:t>
            </a:r>
            <a:r>
              <a:rPr lang="en-US" sz="1600" b="1" dirty="0"/>
              <a:t>Literacy </a:t>
            </a:r>
            <a:r>
              <a:rPr lang="en-US" sz="1600" b="1" dirty="0" smtClean="0"/>
              <a:t>Network, April 21, 2017    			</a:t>
            </a:r>
            <a:r>
              <a:rPr lang="en-US" sz="1600" dirty="0" smtClean="0"/>
              <a:t>Carrie </a:t>
            </a:r>
            <a:r>
              <a:rPr lang="en-US" sz="1600" dirty="0"/>
              <a:t>Rawson</a:t>
            </a:r>
          </a:p>
          <a:p>
            <a:endParaRPr lang="en-US" dirty="0"/>
          </a:p>
        </p:txBody>
      </p:sp>
      <p:sp>
        <p:nvSpPr>
          <p:cNvPr id="4" name="TextBox 3"/>
          <p:cNvSpPr txBox="1"/>
          <p:nvPr/>
        </p:nvSpPr>
        <p:spPr>
          <a:xfrm>
            <a:off x="1403648" y="6300028"/>
            <a:ext cx="6408712" cy="369332"/>
          </a:xfrm>
          <a:prstGeom prst="rect">
            <a:avLst/>
          </a:prstGeom>
          <a:noFill/>
        </p:spPr>
        <p:txBody>
          <a:bodyPr wrap="square" rtlCol="0">
            <a:spAutoFit/>
          </a:bodyPr>
          <a:lstStyle/>
          <a:p>
            <a:pPr algn="ctr"/>
            <a:r>
              <a:rPr lang="en-US" dirty="0" smtClean="0">
                <a:solidFill>
                  <a:schemeClr val="bg1"/>
                </a:solidFill>
                <a:latin typeface="Franklin Gothic Medium"/>
                <a:cs typeface="Franklin Gothic Medium"/>
              </a:rPr>
              <a:t>www.contactnord.ca</a:t>
            </a:r>
            <a:endParaRPr lang="en-US" dirty="0">
              <a:solidFill>
                <a:schemeClr val="bg1"/>
              </a:solidFill>
              <a:latin typeface="Franklin Gothic Medium"/>
              <a:cs typeface="Franklin Gothic Medium"/>
            </a:endParaRPr>
          </a:p>
        </p:txBody>
      </p:sp>
      <p:sp>
        <p:nvSpPr>
          <p:cNvPr id="5" name="Title 1"/>
          <p:cNvSpPr txBox="1">
            <a:spLocks/>
          </p:cNvSpPr>
          <p:nvPr/>
        </p:nvSpPr>
        <p:spPr>
          <a:xfrm>
            <a:off x="410534" y="1148182"/>
            <a:ext cx="8274716" cy="2143730"/>
          </a:xfrm>
          <a:prstGeom prst="rect">
            <a:avLst/>
          </a:prstGeom>
        </p:spPr>
        <p:txBody>
          <a:bodyPr vert="horz" lIns="91440" tIns="45720" rIns="91440" bIns="45720" rtlCol="0" anchor="ctr">
            <a:noAutofit/>
          </a:bodyPr>
          <a:lstStyle>
            <a:lvl1pPr algn="l" defTabSz="457200" rtl="0" eaLnBrk="1" latinLnBrk="0" hangingPunct="1">
              <a:lnSpc>
                <a:spcPct val="70000"/>
              </a:lnSpc>
              <a:spcBef>
                <a:spcPct val="0"/>
              </a:spcBef>
              <a:buNone/>
              <a:defRPr sz="6500" b="1" kern="1200">
                <a:solidFill>
                  <a:srgbClr val="009944"/>
                </a:solidFill>
                <a:latin typeface="Franklin Gothic Medium"/>
                <a:ea typeface="+mj-ea"/>
                <a:cs typeface="Franklin Gothic Medium"/>
              </a:defRPr>
            </a:lvl1pPr>
          </a:lstStyle>
          <a:p>
            <a:r>
              <a:rPr lang="en-US" sz="5400" dirty="0" smtClean="0"/>
              <a:t>Online Learning in Canada: </a:t>
            </a:r>
            <a:endParaRPr lang="en-US" sz="5400" dirty="0"/>
          </a:p>
        </p:txBody>
      </p:sp>
    </p:spTree>
    <p:extLst>
      <p:ext uri="{BB962C8B-B14F-4D97-AF65-F5344CB8AC3E}">
        <p14:creationId xmlns:p14="http://schemas.microsoft.com/office/powerpoint/2010/main" val="1794242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dirty="0" smtClean="0"/>
              <a:t>Meeting the </a:t>
            </a:r>
            <a:r>
              <a:rPr lang="en-US" dirty="0"/>
              <a:t>C</a:t>
            </a:r>
            <a:r>
              <a:rPr lang="en-US" dirty="0" smtClean="0"/>
              <a:t>hallenge</a:t>
            </a:r>
            <a:endParaRPr lang="en-US" dirty="0"/>
          </a:p>
        </p:txBody>
      </p:sp>
      <p:sp>
        <p:nvSpPr>
          <p:cNvPr id="3" name="Content Placeholder 2"/>
          <p:cNvSpPr>
            <a:spLocks noGrp="1"/>
          </p:cNvSpPr>
          <p:nvPr>
            <p:ph idx="1"/>
          </p:nvPr>
        </p:nvSpPr>
        <p:spPr>
          <a:xfrm>
            <a:off x="1062680" y="2340017"/>
            <a:ext cx="7821828" cy="4517983"/>
          </a:xfrm>
        </p:spPr>
        <p:txBody>
          <a:bodyPr>
            <a:normAutofit fontScale="92500" lnSpcReduction="20000"/>
          </a:bodyPr>
          <a:lstStyle/>
          <a:p>
            <a:pPr>
              <a:lnSpc>
                <a:spcPct val="120000"/>
              </a:lnSpc>
            </a:pPr>
            <a:r>
              <a:rPr lang="en-US" dirty="0"/>
              <a:t>Growing use </a:t>
            </a:r>
            <a:r>
              <a:rPr lang="en-US" dirty="0" smtClean="0"/>
              <a:t>of </a:t>
            </a:r>
            <a:r>
              <a:rPr lang="en-US" dirty="0"/>
              <a:t>technologies to teach essential skills</a:t>
            </a:r>
          </a:p>
          <a:p>
            <a:pPr lvl="1">
              <a:lnSpc>
                <a:spcPct val="120000"/>
              </a:lnSpc>
            </a:pPr>
            <a:r>
              <a:rPr lang="en-US" dirty="0" smtClean="0"/>
              <a:t>iOS </a:t>
            </a:r>
            <a:r>
              <a:rPr lang="en-US" dirty="0"/>
              <a:t>and Android apps for essential skills </a:t>
            </a:r>
            <a:r>
              <a:rPr lang="mr-IN" dirty="0"/>
              <a:t>–</a:t>
            </a:r>
            <a:r>
              <a:rPr lang="en-US" dirty="0"/>
              <a:t> e.g. Early Literacy Skills Builder for Older Students</a:t>
            </a:r>
          </a:p>
          <a:p>
            <a:pPr lvl="1">
              <a:lnSpc>
                <a:spcPct val="120000"/>
              </a:lnSpc>
            </a:pPr>
            <a:r>
              <a:rPr lang="en-US" dirty="0"/>
              <a:t>Growing number of games, simulations for essential </a:t>
            </a:r>
            <a:r>
              <a:rPr lang="en-US" dirty="0" smtClean="0"/>
              <a:t>skills</a:t>
            </a:r>
            <a:endParaRPr lang="en-US" dirty="0"/>
          </a:p>
          <a:p>
            <a:pPr>
              <a:lnSpc>
                <a:spcPct val="120000"/>
              </a:lnSpc>
            </a:pPr>
            <a:r>
              <a:rPr lang="en-US" dirty="0"/>
              <a:t>Growing use of video-based </a:t>
            </a:r>
            <a:r>
              <a:rPr lang="en-US" dirty="0" smtClean="0"/>
              <a:t>learning in classrooms, such as </a:t>
            </a:r>
            <a:r>
              <a:rPr lang="en-US" dirty="0"/>
              <a:t>simulation and games for </a:t>
            </a:r>
            <a:r>
              <a:rPr lang="en-US" dirty="0" smtClean="0"/>
              <a:t>learning </a:t>
            </a:r>
            <a:endParaRPr lang="en-US" dirty="0"/>
          </a:p>
        </p:txBody>
      </p:sp>
    </p:spTree>
    <p:extLst>
      <p:ext uri="{BB962C8B-B14F-4D97-AF65-F5344CB8AC3E}">
        <p14:creationId xmlns:p14="http://schemas.microsoft.com/office/powerpoint/2010/main" val="147563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Biggest Gains in Online Learning Since 2010</a:t>
            </a:r>
          </a:p>
        </p:txBody>
      </p:sp>
      <p:sp>
        <p:nvSpPr>
          <p:cNvPr id="3" name="Content Placeholder 2"/>
          <p:cNvSpPr>
            <a:spLocks noGrp="1"/>
          </p:cNvSpPr>
          <p:nvPr>
            <p:ph idx="1"/>
          </p:nvPr>
        </p:nvSpPr>
        <p:spPr>
          <a:xfrm>
            <a:off x="947216" y="3091472"/>
            <a:ext cx="7957753" cy="3115795"/>
          </a:xfrm>
        </p:spPr>
        <p:txBody>
          <a:bodyPr>
            <a:noAutofit/>
          </a:bodyPr>
          <a:lstStyle/>
          <a:p>
            <a:pPr>
              <a:spcBef>
                <a:spcPts val="400"/>
              </a:spcBef>
            </a:pPr>
            <a:r>
              <a:rPr lang="en-US" sz="2000" dirty="0" smtClean="0"/>
              <a:t>MOOC’s </a:t>
            </a:r>
            <a:r>
              <a:rPr lang="en-US" sz="2000" dirty="0"/>
              <a:t>have changed the face of online learning world-wide</a:t>
            </a:r>
            <a:r>
              <a:rPr lang="en-US" sz="2000" dirty="0" smtClean="0"/>
              <a:t>:</a:t>
            </a:r>
          </a:p>
          <a:p>
            <a:pPr marL="0" indent="0">
              <a:spcBef>
                <a:spcPts val="400"/>
              </a:spcBef>
              <a:buNone/>
            </a:pPr>
            <a:endParaRPr lang="en-US" sz="2000" dirty="0"/>
          </a:p>
          <a:p>
            <a:pPr lvl="1">
              <a:spcBef>
                <a:spcPts val="400"/>
              </a:spcBef>
            </a:pPr>
            <a:r>
              <a:rPr lang="en-US" sz="2000" dirty="0"/>
              <a:t>More people signed up for MOOCs in 2016 than in the previous </a:t>
            </a:r>
            <a:r>
              <a:rPr lang="en-US" sz="2000" dirty="0" smtClean="0"/>
              <a:t>3 </a:t>
            </a:r>
            <a:r>
              <a:rPr lang="en-US" sz="2000" dirty="0"/>
              <a:t>years combined. </a:t>
            </a:r>
            <a:endParaRPr lang="en-US" sz="2000" dirty="0" smtClean="0"/>
          </a:p>
          <a:p>
            <a:pPr lvl="1">
              <a:spcBef>
                <a:spcPts val="400"/>
              </a:spcBef>
            </a:pPr>
            <a:r>
              <a:rPr lang="en-US" sz="2000" dirty="0" smtClean="0"/>
              <a:t>700</a:t>
            </a:r>
            <a:r>
              <a:rPr lang="en-US" sz="2000" dirty="0"/>
              <a:t>+ universities and colleges are offering MOOCs </a:t>
            </a:r>
            <a:r>
              <a:rPr lang="mr-IN" sz="2000" dirty="0"/>
              <a:t>–</a:t>
            </a:r>
            <a:r>
              <a:rPr lang="en-US" sz="2000" dirty="0"/>
              <a:t> some for credit.</a:t>
            </a:r>
          </a:p>
          <a:p>
            <a:pPr lvl="1">
              <a:spcBef>
                <a:spcPts val="400"/>
              </a:spcBef>
            </a:pPr>
            <a:r>
              <a:rPr lang="en-US" sz="2000" dirty="0"/>
              <a:t>There are (app.) 6,850 courses available </a:t>
            </a:r>
            <a:r>
              <a:rPr lang="mr-IN" sz="2000" dirty="0"/>
              <a:t>–</a:t>
            </a:r>
            <a:r>
              <a:rPr lang="en-US" sz="2000" dirty="0"/>
              <a:t> 90% of them free</a:t>
            </a:r>
            <a:r>
              <a:rPr lang="en-US" sz="2000" dirty="0" smtClean="0"/>
              <a:t>.</a:t>
            </a:r>
            <a:endParaRPr lang="en-US" sz="2000" dirty="0"/>
          </a:p>
        </p:txBody>
      </p:sp>
    </p:spTree>
    <p:extLst>
      <p:ext uri="{BB962C8B-B14F-4D97-AF65-F5344CB8AC3E}">
        <p14:creationId xmlns:p14="http://schemas.microsoft.com/office/powerpoint/2010/main" val="205827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MOOCs and Canada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was the first MOOC, and when did it happen? </a:t>
            </a:r>
          </a:p>
          <a:p>
            <a:pPr marL="0" indent="0">
              <a:buNone/>
            </a:pPr>
            <a:endParaRPr lang="en-US" dirty="0" smtClean="0"/>
          </a:p>
          <a:p>
            <a:pPr lvl="1"/>
            <a:r>
              <a:rPr lang="en-US" dirty="0"/>
              <a:t>2008</a:t>
            </a:r>
          </a:p>
          <a:p>
            <a:pPr lvl="1"/>
            <a:r>
              <a:rPr lang="en-US" dirty="0" err="1"/>
              <a:t>Connectivism</a:t>
            </a:r>
            <a:r>
              <a:rPr lang="en-US" dirty="0"/>
              <a:t> &amp; Connective Knowledge 2008 (CCK8) </a:t>
            </a:r>
          </a:p>
          <a:p>
            <a:pPr lvl="1"/>
            <a:r>
              <a:rPr lang="en-US" dirty="0"/>
              <a:t>Stephen </a:t>
            </a:r>
            <a:r>
              <a:rPr lang="en-US" dirty="0" err="1"/>
              <a:t>Downes</a:t>
            </a:r>
            <a:r>
              <a:rPr lang="en-US" dirty="0"/>
              <a:t> &amp; George Siemens</a:t>
            </a:r>
          </a:p>
          <a:p>
            <a:pPr lvl="1"/>
            <a:r>
              <a:rPr lang="en-US" dirty="0"/>
              <a:t>University of Manitoba</a:t>
            </a:r>
          </a:p>
          <a:p>
            <a:endParaRPr lang="en-US" dirty="0"/>
          </a:p>
        </p:txBody>
      </p:sp>
    </p:spTree>
    <p:extLst>
      <p:ext uri="{BB962C8B-B14F-4D97-AF65-F5344CB8AC3E}">
        <p14:creationId xmlns:p14="http://schemas.microsoft.com/office/powerpoint/2010/main" val="4076612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ssolv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Gains in Online </a:t>
            </a:r>
            <a:r>
              <a:rPr lang="en-US" dirty="0"/>
              <a:t>L</a:t>
            </a:r>
            <a:r>
              <a:rPr lang="en-US" dirty="0" smtClean="0"/>
              <a:t>earning </a:t>
            </a:r>
            <a:endParaRPr lang="en-US" dirty="0"/>
          </a:p>
        </p:txBody>
      </p:sp>
      <p:sp>
        <p:nvSpPr>
          <p:cNvPr id="3" name="Content Placeholder 2"/>
          <p:cNvSpPr>
            <a:spLocks noGrp="1"/>
          </p:cNvSpPr>
          <p:nvPr>
            <p:ph idx="1"/>
          </p:nvPr>
        </p:nvSpPr>
        <p:spPr/>
        <p:txBody>
          <a:bodyPr>
            <a:normAutofit fontScale="92500"/>
          </a:bodyPr>
          <a:lstStyle/>
          <a:p>
            <a:pPr>
              <a:spcBef>
                <a:spcPts val="400"/>
              </a:spcBef>
            </a:pPr>
            <a:r>
              <a:rPr lang="en-US" sz="2800" dirty="0"/>
              <a:t>New forms of assessment of knowledge, skills and capabilities </a:t>
            </a:r>
            <a:endParaRPr lang="en-US" sz="2800" dirty="0" smtClean="0"/>
          </a:p>
          <a:p>
            <a:pPr marL="0" indent="0">
              <a:spcBef>
                <a:spcPts val="400"/>
              </a:spcBef>
              <a:buNone/>
            </a:pPr>
            <a:endParaRPr lang="en-US" sz="2800" dirty="0" smtClean="0"/>
          </a:p>
          <a:p>
            <a:pPr>
              <a:spcBef>
                <a:spcPts val="400"/>
              </a:spcBef>
            </a:pPr>
            <a:r>
              <a:rPr lang="en-US" sz="2800" dirty="0" smtClean="0"/>
              <a:t>New </a:t>
            </a:r>
            <a:r>
              <a:rPr lang="en-US" sz="2800" dirty="0"/>
              <a:t>programs developed which leverage technology to make learning more </a:t>
            </a:r>
            <a:r>
              <a:rPr lang="en-US" sz="2800" dirty="0" smtClean="0"/>
              <a:t>accessible:</a:t>
            </a:r>
          </a:p>
          <a:p>
            <a:pPr lvl="1">
              <a:spcBef>
                <a:spcPts val="400"/>
              </a:spcBef>
            </a:pPr>
            <a:r>
              <a:rPr lang="en-US" dirty="0"/>
              <a:t>P</a:t>
            </a:r>
            <a:r>
              <a:rPr lang="en-US" dirty="0" smtClean="0"/>
              <a:t>ersons </a:t>
            </a:r>
            <a:r>
              <a:rPr lang="en-US" dirty="0"/>
              <a:t>with </a:t>
            </a:r>
            <a:r>
              <a:rPr lang="en-US" dirty="0" smtClean="0"/>
              <a:t>disabilities</a:t>
            </a:r>
            <a:r>
              <a:rPr lang="en-US" dirty="0"/>
              <a:t> </a:t>
            </a:r>
            <a:endParaRPr lang="en-US" dirty="0" smtClean="0"/>
          </a:p>
          <a:p>
            <a:pPr lvl="1">
              <a:spcBef>
                <a:spcPts val="400"/>
              </a:spcBef>
            </a:pPr>
            <a:r>
              <a:rPr lang="en-US" dirty="0"/>
              <a:t>P</a:t>
            </a:r>
            <a:r>
              <a:rPr lang="en-US" dirty="0" smtClean="0"/>
              <a:t>ersons </a:t>
            </a:r>
            <a:r>
              <a:rPr lang="en-US" dirty="0"/>
              <a:t>for whom English is not a first </a:t>
            </a:r>
            <a:r>
              <a:rPr lang="en-US" dirty="0" smtClean="0"/>
              <a:t>language</a:t>
            </a:r>
          </a:p>
          <a:p>
            <a:pPr lvl="1">
              <a:spcBef>
                <a:spcPts val="400"/>
              </a:spcBef>
            </a:pPr>
            <a:r>
              <a:rPr lang="en-US" dirty="0" smtClean="0"/>
              <a:t>Older learners</a:t>
            </a:r>
            <a:endParaRPr lang="en-US" dirty="0"/>
          </a:p>
        </p:txBody>
      </p:sp>
    </p:spTree>
    <p:extLst>
      <p:ext uri="{BB962C8B-B14F-4D97-AF65-F5344CB8AC3E}">
        <p14:creationId xmlns:p14="http://schemas.microsoft.com/office/powerpoint/2010/main" val="180164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ssolv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dissolve">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
            </a:r>
            <a:r>
              <a:rPr lang="en-US" dirty="0" smtClean="0"/>
              <a:t>ore Gains</a:t>
            </a:r>
            <a:endParaRPr lang="en-US" dirty="0"/>
          </a:p>
        </p:txBody>
      </p:sp>
      <p:sp>
        <p:nvSpPr>
          <p:cNvPr id="3" name="Content Placeholder 2"/>
          <p:cNvSpPr>
            <a:spLocks noGrp="1"/>
          </p:cNvSpPr>
          <p:nvPr>
            <p:ph idx="1"/>
          </p:nvPr>
        </p:nvSpPr>
        <p:spPr/>
        <p:txBody>
          <a:bodyPr>
            <a:normAutofit/>
          </a:bodyPr>
          <a:lstStyle/>
          <a:p>
            <a:pPr>
              <a:lnSpc>
                <a:spcPct val="120000"/>
              </a:lnSpc>
            </a:pPr>
            <a:r>
              <a:rPr lang="en-US" dirty="0"/>
              <a:t>New credentials </a:t>
            </a:r>
            <a:r>
              <a:rPr lang="mr-IN" dirty="0"/>
              <a:t>–</a:t>
            </a:r>
            <a:r>
              <a:rPr lang="en-US" dirty="0"/>
              <a:t> badges, </a:t>
            </a:r>
            <a:r>
              <a:rPr lang="en-US" dirty="0" err="1" smtClean="0"/>
              <a:t>nano</a:t>
            </a:r>
            <a:r>
              <a:rPr lang="en-US" dirty="0"/>
              <a:t>-</a:t>
            </a:r>
            <a:r>
              <a:rPr lang="en-US" dirty="0" smtClean="0"/>
              <a:t>degrees</a:t>
            </a:r>
            <a:r>
              <a:rPr lang="en-US" dirty="0"/>
              <a:t>, </a:t>
            </a:r>
            <a:r>
              <a:rPr lang="en-US" dirty="0" smtClean="0"/>
              <a:t>Micro Masters degrees</a:t>
            </a:r>
            <a:endParaRPr lang="en-US" dirty="0"/>
          </a:p>
          <a:p>
            <a:pPr>
              <a:lnSpc>
                <a:spcPct val="120000"/>
              </a:lnSpc>
            </a:pPr>
            <a:r>
              <a:rPr lang="en-US" dirty="0"/>
              <a:t>Significant growth in e-portfolios as a way of capturing student skills and </a:t>
            </a:r>
            <a:r>
              <a:rPr lang="en-US" dirty="0" smtClean="0"/>
              <a:t>capabilities</a:t>
            </a:r>
            <a:endParaRPr lang="en-US" dirty="0"/>
          </a:p>
          <a:p>
            <a:endParaRPr lang="en-US" dirty="0"/>
          </a:p>
        </p:txBody>
      </p:sp>
    </p:spTree>
    <p:extLst>
      <p:ext uri="{BB962C8B-B14F-4D97-AF65-F5344CB8AC3E}">
        <p14:creationId xmlns:p14="http://schemas.microsoft.com/office/powerpoint/2010/main" val="1177477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dirty="0" smtClean="0"/>
              <a:t>Even More </a:t>
            </a:r>
            <a:r>
              <a:rPr lang="en-US" dirty="0"/>
              <a:t>G</a:t>
            </a:r>
            <a:r>
              <a:rPr lang="en-US" dirty="0" smtClean="0"/>
              <a:t>ains!</a:t>
            </a:r>
            <a:endParaRPr lang="en-US" dirty="0"/>
          </a:p>
        </p:txBody>
      </p:sp>
      <p:sp>
        <p:nvSpPr>
          <p:cNvPr id="3" name="Content Placeholder 2"/>
          <p:cNvSpPr>
            <a:spLocks noGrp="1"/>
          </p:cNvSpPr>
          <p:nvPr>
            <p:ph idx="1"/>
          </p:nvPr>
        </p:nvSpPr>
        <p:spPr>
          <a:xfrm>
            <a:off x="1062680" y="2340018"/>
            <a:ext cx="7858898" cy="1893118"/>
          </a:xfrm>
        </p:spPr>
        <p:txBody>
          <a:bodyPr>
            <a:normAutofit fontScale="77500" lnSpcReduction="20000"/>
          </a:bodyPr>
          <a:lstStyle/>
          <a:p>
            <a:pPr>
              <a:lnSpc>
                <a:spcPct val="120000"/>
              </a:lnSpc>
            </a:pPr>
            <a:r>
              <a:rPr lang="en-US" dirty="0"/>
              <a:t>Open Education </a:t>
            </a:r>
            <a:r>
              <a:rPr lang="en-US" dirty="0" smtClean="0"/>
              <a:t>Resources</a:t>
            </a:r>
            <a:endParaRPr lang="en-US" dirty="0"/>
          </a:p>
          <a:p>
            <a:pPr lvl="1">
              <a:lnSpc>
                <a:spcPct val="120000"/>
              </a:lnSpc>
            </a:pPr>
            <a:r>
              <a:rPr lang="en-US" sz="2300" dirty="0"/>
              <a:t>On platforms like iTunes University, OERu, OER Commons, XPERT, JISC Digital Media, DiscoverEd, OCWFinder, </a:t>
            </a:r>
            <a:r>
              <a:rPr lang="en-US" sz="2300" dirty="0" err="1" smtClean="0"/>
              <a:t>Temoa</a:t>
            </a:r>
            <a:endParaRPr lang="en-US" sz="2300" dirty="0" smtClean="0"/>
          </a:p>
          <a:p>
            <a:pPr marL="457200" lvl="1" indent="0">
              <a:lnSpc>
                <a:spcPct val="120000"/>
              </a:lnSpc>
              <a:buNone/>
            </a:pPr>
            <a:endParaRPr lang="en-US" sz="2300" dirty="0"/>
          </a:p>
          <a:p>
            <a:pPr>
              <a:lnSpc>
                <a:spcPct val="120000"/>
              </a:lnSpc>
            </a:pPr>
            <a:r>
              <a:rPr lang="en-US" dirty="0"/>
              <a:t>Over 1 billion free to use learning </a:t>
            </a:r>
            <a:r>
              <a:rPr lang="en-US" dirty="0" smtClean="0"/>
              <a:t>objects:</a:t>
            </a:r>
          </a:p>
          <a:p>
            <a:pPr marL="457200" lvl="1" indent="0">
              <a:lnSpc>
                <a:spcPct val="120000"/>
              </a:lnSpc>
              <a:buNone/>
            </a:pPr>
            <a:endParaRPr lang="en-US" dirty="0"/>
          </a:p>
        </p:txBody>
      </p:sp>
      <p:sp>
        <p:nvSpPr>
          <p:cNvPr id="4" name="Rectangle 3"/>
          <p:cNvSpPr/>
          <p:nvPr/>
        </p:nvSpPr>
        <p:spPr>
          <a:xfrm>
            <a:off x="1062680" y="4603954"/>
            <a:ext cx="2875879" cy="1745093"/>
          </a:xfrm>
          <a:prstGeom prst="rect">
            <a:avLst/>
          </a:prstGeom>
        </p:spPr>
        <p:txBody>
          <a:bodyPr wrap="square">
            <a:spAutoFit/>
          </a:bodyPr>
          <a:lstStyle/>
          <a:p>
            <a:pPr marL="742950" lvl="1" indent="-285750">
              <a:lnSpc>
                <a:spcPct val="120000"/>
              </a:lnSpc>
              <a:buFont typeface="Arial"/>
              <a:buChar char="•"/>
            </a:pPr>
            <a:r>
              <a:rPr lang="en-US" dirty="0">
                <a:solidFill>
                  <a:schemeClr val="tx1">
                    <a:lumMod val="65000"/>
                    <a:lumOff val="35000"/>
                  </a:schemeClr>
                </a:solidFill>
                <a:latin typeface="Franklin Gothic Book"/>
                <a:cs typeface="Franklin Gothic Book"/>
              </a:rPr>
              <a:t> full courses</a:t>
            </a:r>
          </a:p>
          <a:p>
            <a:pPr marL="742950" lvl="1" indent="-285750">
              <a:lnSpc>
                <a:spcPct val="120000"/>
              </a:lnSpc>
              <a:buFont typeface="Arial"/>
              <a:buChar char="•"/>
            </a:pPr>
            <a:r>
              <a:rPr lang="en-US" dirty="0">
                <a:solidFill>
                  <a:schemeClr val="tx1">
                    <a:lumMod val="65000"/>
                    <a:lumOff val="35000"/>
                  </a:schemeClr>
                </a:solidFill>
                <a:latin typeface="Franklin Gothic Book"/>
                <a:cs typeface="Franklin Gothic Book"/>
              </a:rPr>
              <a:t> textbooks</a:t>
            </a:r>
          </a:p>
          <a:p>
            <a:pPr marL="742950" lvl="1" indent="-285750">
              <a:lnSpc>
                <a:spcPct val="120000"/>
              </a:lnSpc>
              <a:buFont typeface="Arial"/>
              <a:buChar char="•"/>
            </a:pPr>
            <a:r>
              <a:rPr lang="en-US" dirty="0">
                <a:solidFill>
                  <a:schemeClr val="tx1">
                    <a:lumMod val="65000"/>
                    <a:lumOff val="35000"/>
                  </a:schemeClr>
                </a:solidFill>
                <a:latin typeface="Franklin Gothic Book"/>
                <a:cs typeface="Franklin Gothic Book"/>
              </a:rPr>
              <a:t> video lecture series</a:t>
            </a:r>
          </a:p>
          <a:p>
            <a:pPr marL="742950" lvl="1" indent="-285750">
              <a:lnSpc>
                <a:spcPct val="120000"/>
              </a:lnSpc>
              <a:buFont typeface="Arial"/>
              <a:buChar char="•"/>
            </a:pPr>
            <a:r>
              <a:rPr lang="en-US" dirty="0">
                <a:solidFill>
                  <a:schemeClr val="tx1">
                    <a:lumMod val="65000"/>
                    <a:lumOff val="35000"/>
                  </a:schemeClr>
                </a:solidFill>
                <a:latin typeface="Franklin Gothic Book"/>
                <a:cs typeface="Franklin Gothic Book"/>
              </a:rPr>
              <a:t> animations</a:t>
            </a:r>
          </a:p>
          <a:p>
            <a:pPr lvl="1">
              <a:lnSpc>
                <a:spcPct val="120000"/>
              </a:lnSpc>
            </a:pPr>
            <a:r>
              <a:rPr lang="en-US" dirty="0"/>
              <a:t> </a:t>
            </a:r>
          </a:p>
        </p:txBody>
      </p:sp>
      <p:sp>
        <p:nvSpPr>
          <p:cNvPr id="5" name="Rectangle 4"/>
          <p:cNvSpPr/>
          <p:nvPr/>
        </p:nvSpPr>
        <p:spPr>
          <a:xfrm>
            <a:off x="4160503" y="4600201"/>
            <a:ext cx="4526296" cy="1412694"/>
          </a:xfrm>
          <a:prstGeom prst="rect">
            <a:avLst/>
          </a:prstGeom>
        </p:spPr>
        <p:txBody>
          <a:bodyPr wrap="square">
            <a:spAutoFit/>
          </a:bodyPr>
          <a:lstStyle/>
          <a:p>
            <a:pPr marL="742950" lvl="1" indent="-285750">
              <a:lnSpc>
                <a:spcPct val="120000"/>
              </a:lnSpc>
              <a:buFont typeface="Arial"/>
              <a:buChar char="•"/>
            </a:pPr>
            <a:r>
              <a:rPr lang="en-US" dirty="0">
                <a:solidFill>
                  <a:srgbClr val="595959"/>
                </a:solidFill>
                <a:latin typeface="Franklin Gothic Book"/>
                <a:cs typeface="Franklin Gothic Book"/>
              </a:rPr>
              <a:t>s</a:t>
            </a:r>
            <a:r>
              <a:rPr lang="en-US" dirty="0" smtClean="0">
                <a:solidFill>
                  <a:srgbClr val="595959"/>
                </a:solidFill>
                <a:latin typeface="Franklin Gothic Book"/>
                <a:cs typeface="Franklin Gothic Book"/>
              </a:rPr>
              <a:t>imulations</a:t>
            </a:r>
            <a:endParaRPr lang="en-US" dirty="0">
              <a:solidFill>
                <a:srgbClr val="595959"/>
              </a:solidFill>
              <a:latin typeface="Franklin Gothic Book"/>
              <a:cs typeface="Franklin Gothic Book"/>
            </a:endParaRPr>
          </a:p>
          <a:p>
            <a:pPr marL="742950" lvl="1" indent="-285750">
              <a:lnSpc>
                <a:spcPct val="120000"/>
              </a:lnSpc>
              <a:buFont typeface="Arial"/>
              <a:buChar char="•"/>
            </a:pPr>
            <a:r>
              <a:rPr lang="en-US" dirty="0" smtClean="0">
                <a:solidFill>
                  <a:srgbClr val="595959"/>
                </a:solidFill>
                <a:latin typeface="Franklin Gothic Book"/>
                <a:cs typeface="Franklin Gothic Book"/>
              </a:rPr>
              <a:t>laboratory </a:t>
            </a:r>
            <a:r>
              <a:rPr lang="en-US" dirty="0">
                <a:solidFill>
                  <a:srgbClr val="595959"/>
                </a:solidFill>
                <a:latin typeface="Franklin Gothic Book"/>
                <a:cs typeface="Franklin Gothic Book"/>
              </a:rPr>
              <a:t>experiments </a:t>
            </a:r>
          </a:p>
          <a:p>
            <a:pPr marL="742950" lvl="1" indent="-285750">
              <a:lnSpc>
                <a:spcPct val="120000"/>
              </a:lnSpc>
              <a:buFont typeface="Arial"/>
              <a:buChar char="•"/>
            </a:pPr>
            <a:r>
              <a:rPr lang="en-US" dirty="0">
                <a:solidFill>
                  <a:srgbClr val="595959"/>
                </a:solidFill>
                <a:latin typeface="Franklin Gothic Book"/>
                <a:cs typeface="Franklin Gothic Book"/>
              </a:rPr>
              <a:t>course notes</a:t>
            </a:r>
          </a:p>
          <a:p>
            <a:pPr marL="742950" lvl="1" indent="-285750">
              <a:lnSpc>
                <a:spcPct val="120000"/>
              </a:lnSpc>
              <a:buFont typeface="Arial"/>
              <a:buChar char="•"/>
            </a:pPr>
            <a:r>
              <a:rPr lang="en-US" dirty="0" smtClean="0">
                <a:solidFill>
                  <a:srgbClr val="595959"/>
                </a:solidFill>
                <a:latin typeface="Franklin Gothic Book"/>
                <a:cs typeface="Franklin Gothic Book"/>
              </a:rPr>
              <a:t>assessment </a:t>
            </a:r>
            <a:r>
              <a:rPr lang="en-US" dirty="0">
                <a:solidFill>
                  <a:srgbClr val="595959"/>
                </a:solidFill>
                <a:latin typeface="Franklin Gothic Book"/>
                <a:cs typeface="Franklin Gothic Book"/>
              </a:rPr>
              <a:t>tools</a:t>
            </a:r>
          </a:p>
        </p:txBody>
      </p:sp>
    </p:spTree>
    <p:extLst>
      <p:ext uri="{BB962C8B-B14F-4D97-AF65-F5344CB8AC3E}">
        <p14:creationId xmlns:p14="http://schemas.microsoft.com/office/powerpoint/2010/main" val="25857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dissolve">
                                      <p:cBhvr>
                                        <p:cTn id="24" dur="500"/>
                                        <p:tgtEl>
                                          <p:spTgt spid="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Effect transition="in" filter="dissolve">
                                      <p:cBhvr>
                                        <p:cTn id="29" dur="500"/>
                                        <p:tgtEl>
                                          <p:spTgt spid="4">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Effect transition="in" filter="dissolve">
                                      <p:cBhvr>
                                        <p:cTn id="34" dur="500"/>
                                        <p:tgtEl>
                                          <p:spTgt spid="4">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Effect transition="in" filter="dissolve">
                                      <p:cBhvr>
                                        <p:cTn id="39" dur="500"/>
                                        <p:tgtEl>
                                          <p:spTgt spid="4">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5">
                                            <p:txEl>
                                              <p:pRg st="0" end="0"/>
                                            </p:txEl>
                                          </p:spTgt>
                                        </p:tgtEl>
                                        <p:attrNameLst>
                                          <p:attrName>style.visibility</p:attrName>
                                        </p:attrNameLst>
                                      </p:cBhvr>
                                      <p:to>
                                        <p:strVal val="visible"/>
                                      </p:to>
                                    </p:set>
                                    <p:animEffect transition="in" filter="dissolve">
                                      <p:cBhvr>
                                        <p:cTn id="44" dur="500"/>
                                        <p:tgtEl>
                                          <p:spTgt spid="5">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nodeType="clickEffect">
                                  <p:stCondLst>
                                    <p:cond delay="0"/>
                                  </p:stCondLst>
                                  <p:childTnLst>
                                    <p:set>
                                      <p:cBhvr>
                                        <p:cTn id="48" dur="1" fill="hold">
                                          <p:stCondLst>
                                            <p:cond delay="0"/>
                                          </p:stCondLst>
                                        </p:cTn>
                                        <p:tgtEl>
                                          <p:spTgt spid="5">
                                            <p:txEl>
                                              <p:pRg st="1" end="1"/>
                                            </p:txEl>
                                          </p:spTgt>
                                        </p:tgtEl>
                                        <p:attrNameLst>
                                          <p:attrName>style.visibility</p:attrName>
                                        </p:attrNameLst>
                                      </p:cBhvr>
                                      <p:to>
                                        <p:strVal val="visible"/>
                                      </p:to>
                                    </p:set>
                                    <p:animEffect transition="in" filter="dissolve">
                                      <p:cBhvr>
                                        <p:cTn id="49" dur="500"/>
                                        <p:tgtEl>
                                          <p:spTgt spid="5">
                                            <p:txEl>
                                              <p:pRg st="1" end="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nodeType="clickEffect">
                                  <p:stCondLst>
                                    <p:cond delay="0"/>
                                  </p:stCondLst>
                                  <p:childTnLst>
                                    <p:set>
                                      <p:cBhvr>
                                        <p:cTn id="53" dur="1" fill="hold">
                                          <p:stCondLst>
                                            <p:cond delay="0"/>
                                          </p:stCondLst>
                                        </p:cTn>
                                        <p:tgtEl>
                                          <p:spTgt spid="5">
                                            <p:txEl>
                                              <p:pRg st="2" end="2"/>
                                            </p:txEl>
                                          </p:spTgt>
                                        </p:tgtEl>
                                        <p:attrNameLst>
                                          <p:attrName>style.visibility</p:attrName>
                                        </p:attrNameLst>
                                      </p:cBhvr>
                                      <p:to>
                                        <p:strVal val="visible"/>
                                      </p:to>
                                    </p:set>
                                    <p:animEffect transition="in" filter="dissolve">
                                      <p:cBhvr>
                                        <p:cTn id="54" dur="500"/>
                                        <p:tgtEl>
                                          <p:spTgt spid="5">
                                            <p:txEl>
                                              <p:pRg st="2" end="2"/>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nodeType="clickEffect">
                                  <p:stCondLst>
                                    <p:cond delay="0"/>
                                  </p:stCondLst>
                                  <p:childTnLst>
                                    <p:set>
                                      <p:cBhvr>
                                        <p:cTn id="58" dur="1" fill="hold">
                                          <p:stCondLst>
                                            <p:cond delay="0"/>
                                          </p:stCondLst>
                                        </p:cTn>
                                        <p:tgtEl>
                                          <p:spTgt spid="5">
                                            <p:txEl>
                                              <p:pRg st="3" end="3"/>
                                            </p:txEl>
                                          </p:spTgt>
                                        </p:tgtEl>
                                        <p:attrNameLst>
                                          <p:attrName>style.visibility</p:attrName>
                                        </p:attrNameLst>
                                      </p:cBhvr>
                                      <p:to>
                                        <p:strVal val="visible"/>
                                      </p:to>
                                    </p:set>
                                    <p:animEffect transition="in" filter="dissolve">
                                      <p:cBhvr>
                                        <p:cTn id="59"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dirty="0"/>
              <a:t>Quality</a:t>
            </a:r>
          </a:p>
        </p:txBody>
      </p:sp>
      <p:sp>
        <p:nvSpPr>
          <p:cNvPr id="3" name="Content Placeholder 2"/>
          <p:cNvSpPr>
            <a:spLocks noGrp="1"/>
          </p:cNvSpPr>
          <p:nvPr>
            <p:ph idx="1"/>
          </p:nvPr>
        </p:nvSpPr>
        <p:spPr>
          <a:xfrm>
            <a:off x="1062679" y="2340017"/>
            <a:ext cx="7809471" cy="4456197"/>
          </a:xfrm>
        </p:spPr>
        <p:txBody>
          <a:bodyPr>
            <a:normAutofit fontScale="70000" lnSpcReduction="20000"/>
          </a:bodyPr>
          <a:lstStyle/>
          <a:p>
            <a:pPr>
              <a:lnSpc>
                <a:spcPct val="120000"/>
              </a:lnSpc>
            </a:pPr>
            <a:r>
              <a:rPr lang="en-US" dirty="0"/>
              <a:t>In the US 71% of academic leaders see online learning as being “as good as or better” than face to face learning.</a:t>
            </a:r>
          </a:p>
          <a:p>
            <a:pPr>
              <a:lnSpc>
                <a:spcPct val="120000"/>
              </a:lnSpc>
            </a:pPr>
            <a:r>
              <a:rPr lang="en-US" dirty="0" smtClean="0"/>
              <a:t>But </a:t>
            </a:r>
            <a:r>
              <a:rPr lang="en-US" dirty="0"/>
              <a:t>there are issues of </a:t>
            </a:r>
            <a:r>
              <a:rPr lang="en-US" dirty="0" smtClean="0"/>
              <a:t>quality:</a:t>
            </a:r>
            <a:endParaRPr lang="en-US" dirty="0"/>
          </a:p>
          <a:p>
            <a:pPr lvl="1">
              <a:lnSpc>
                <a:spcPct val="120000"/>
              </a:lnSpc>
            </a:pPr>
            <a:r>
              <a:rPr lang="en-US" dirty="0"/>
              <a:t>Quality of the design of the learning materials</a:t>
            </a:r>
          </a:p>
          <a:p>
            <a:pPr lvl="1">
              <a:lnSpc>
                <a:spcPct val="120000"/>
              </a:lnSpc>
            </a:pPr>
            <a:r>
              <a:rPr lang="en-US" dirty="0"/>
              <a:t>Quality of the instructional support (teaching) students receive</a:t>
            </a:r>
          </a:p>
          <a:p>
            <a:pPr lvl="1">
              <a:lnSpc>
                <a:spcPct val="120000"/>
              </a:lnSpc>
            </a:pPr>
            <a:r>
              <a:rPr lang="en-US" dirty="0"/>
              <a:t>Quality of the interactive nature of courses </a:t>
            </a:r>
            <a:r>
              <a:rPr lang="mr-IN" dirty="0"/>
              <a:t>–</a:t>
            </a:r>
            <a:r>
              <a:rPr lang="en-US" dirty="0"/>
              <a:t> peer to peer, student: instructor</a:t>
            </a:r>
          </a:p>
          <a:p>
            <a:pPr lvl="1">
              <a:lnSpc>
                <a:spcPct val="120000"/>
              </a:lnSpc>
            </a:pPr>
            <a:r>
              <a:rPr lang="en-US" dirty="0"/>
              <a:t>Quality of assessment</a:t>
            </a:r>
          </a:p>
          <a:p>
            <a:pPr>
              <a:lnSpc>
                <a:spcPct val="120000"/>
              </a:lnSpc>
            </a:pPr>
            <a:r>
              <a:rPr lang="en-US" dirty="0"/>
              <a:t>Completion rates for online learning are increasingly comparable with face to face learning completion </a:t>
            </a:r>
            <a:r>
              <a:rPr lang="en-US" dirty="0" smtClean="0"/>
              <a:t>rates.</a:t>
            </a:r>
            <a:endParaRPr lang="en-US" dirty="0"/>
          </a:p>
        </p:txBody>
      </p:sp>
    </p:spTree>
    <p:extLst>
      <p:ext uri="{BB962C8B-B14F-4D97-AF65-F5344CB8AC3E}">
        <p14:creationId xmlns:p14="http://schemas.microsoft.com/office/powerpoint/2010/main" val="1657653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ssolv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dissolv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dissolv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dissolve">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Canada remains a leader in online, distance and mobile education.</a:t>
            </a:r>
          </a:p>
          <a:p>
            <a:r>
              <a:rPr lang="en-US" dirty="0" smtClean="0"/>
              <a:t>We are privileged to be involved in the evolution of education!</a:t>
            </a:r>
            <a:endParaRPr lang="en-US" dirty="0"/>
          </a:p>
        </p:txBody>
      </p:sp>
    </p:spTree>
    <p:extLst>
      <p:ext uri="{BB962C8B-B14F-4D97-AF65-F5344CB8AC3E}">
        <p14:creationId xmlns:p14="http://schemas.microsoft.com/office/powerpoint/2010/main" val="358925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826" y="4948159"/>
            <a:ext cx="6783859" cy="1661984"/>
          </a:xfrm>
        </p:spPr>
        <p:txBody>
          <a:bodyPr anchor="t">
            <a:normAutofit/>
          </a:bodyPr>
          <a:lstStyle/>
          <a:p>
            <a:pPr algn="ctr"/>
            <a:r>
              <a:rPr lang="en-US" sz="1800" dirty="0">
                <a:solidFill>
                  <a:schemeClr val="tx1"/>
                </a:solidFill>
              </a:rPr>
              <a:t>Carrie Rawson</a:t>
            </a:r>
            <a:r>
              <a:rPr lang="en-US" sz="1800" b="0" dirty="0">
                <a:solidFill>
                  <a:schemeClr val="tx1"/>
                </a:solidFill>
              </a:rPr>
              <a:t/>
            </a:r>
            <a:br>
              <a:rPr lang="en-US" sz="1800" b="0" dirty="0">
                <a:solidFill>
                  <a:schemeClr val="tx1"/>
                </a:solidFill>
              </a:rPr>
            </a:br>
            <a:r>
              <a:rPr lang="en-US" sz="1800" b="0" dirty="0">
                <a:solidFill>
                  <a:schemeClr val="tx1"/>
                </a:solidFill>
              </a:rPr>
              <a:t>Contact North | Contact Nord</a:t>
            </a:r>
            <a:br>
              <a:rPr lang="en-US" sz="1800" b="0" dirty="0">
                <a:solidFill>
                  <a:schemeClr val="tx1"/>
                </a:solidFill>
              </a:rPr>
            </a:br>
            <a:r>
              <a:rPr lang="en-US" sz="1800" b="0" dirty="0">
                <a:solidFill>
                  <a:schemeClr val="tx1"/>
                </a:solidFill>
              </a:rPr>
              <a:t>Tel: 1-844-891-1123 | </a:t>
            </a:r>
            <a:r>
              <a:rPr lang="en-US" sz="1800" b="0" u="sng" dirty="0" smtClean="0">
                <a:solidFill>
                  <a:schemeClr val="tx1"/>
                </a:solidFill>
                <a:hlinkClick r:id="rId2"/>
              </a:rPr>
              <a:t>carawson@</a:t>
            </a:r>
            <a:r>
              <a:rPr lang="en-US" sz="1800" b="0" u="sng" dirty="0">
                <a:solidFill>
                  <a:schemeClr val="tx1"/>
                </a:solidFill>
                <a:hlinkClick r:id="rId2"/>
              </a:rPr>
              <a:t>contactnorth.ca</a:t>
            </a:r>
            <a:endParaRPr lang="en-US" sz="1800" b="0" dirty="0">
              <a:solidFill>
                <a:schemeClr val="tx1"/>
              </a:solidFill>
            </a:endParaRPr>
          </a:p>
        </p:txBody>
      </p:sp>
      <p:sp>
        <p:nvSpPr>
          <p:cNvPr id="3" name="Rectangle 2"/>
          <p:cNvSpPr/>
          <p:nvPr/>
        </p:nvSpPr>
        <p:spPr>
          <a:xfrm>
            <a:off x="2915571" y="2705571"/>
            <a:ext cx="2867367" cy="769441"/>
          </a:xfrm>
          <a:prstGeom prst="rect">
            <a:avLst/>
          </a:prstGeom>
        </p:spPr>
        <p:txBody>
          <a:bodyPr wrap="none">
            <a:spAutoFit/>
          </a:bodyPr>
          <a:lstStyle/>
          <a:p>
            <a:r>
              <a:rPr lang="en-US" sz="4400" dirty="0" smtClean="0">
                <a:solidFill>
                  <a:srgbClr val="009944"/>
                </a:solidFill>
                <a:latin typeface="Franklin Gothic Medium"/>
                <a:cs typeface="Franklin Gothic Medium"/>
              </a:rPr>
              <a:t>Questions? </a:t>
            </a:r>
            <a:endParaRPr lang="en-US" sz="4400" dirty="0">
              <a:solidFill>
                <a:srgbClr val="009944"/>
              </a:solidFill>
              <a:latin typeface="Franklin Gothic Medium"/>
              <a:cs typeface="Franklin Gothic Medium"/>
            </a:endParaRPr>
          </a:p>
        </p:txBody>
      </p:sp>
    </p:spTree>
    <p:extLst>
      <p:ext uri="{BB962C8B-B14F-4D97-AF65-F5344CB8AC3E}">
        <p14:creationId xmlns:p14="http://schemas.microsoft.com/office/powerpoint/2010/main" val="343916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Canada’s Role in the Growth of Online </a:t>
            </a:r>
            <a:r>
              <a:rPr lang="en-US" dirty="0"/>
              <a:t>L</a:t>
            </a:r>
            <a:r>
              <a:rPr lang="en-US" dirty="0" smtClean="0"/>
              <a:t>earning</a:t>
            </a:r>
            <a:endParaRPr lang="en-US" dirty="0"/>
          </a:p>
        </p:txBody>
      </p:sp>
      <p:sp>
        <p:nvSpPr>
          <p:cNvPr id="3" name="Content Placeholder 2"/>
          <p:cNvSpPr>
            <a:spLocks noGrp="1"/>
          </p:cNvSpPr>
          <p:nvPr>
            <p:ph idx="1"/>
          </p:nvPr>
        </p:nvSpPr>
        <p:spPr>
          <a:xfrm>
            <a:off x="1062679" y="2769567"/>
            <a:ext cx="7624120" cy="3613150"/>
          </a:xfrm>
        </p:spPr>
        <p:txBody>
          <a:bodyPr>
            <a:normAutofit/>
          </a:bodyPr>
          <a:lstStyle/>
          <a:p>
            <a:r>
              <a:rPr lang="en-US" sz="2400" dirty="0"/>
              <a:t>Canada’s diversity in: </a:t>
            </a:r>
          </a:p>
          <a:p>
            <a:pPr lvl="1"/>
            <a:r>
              <a:rPr lang="en-US" sz="2400" dirty="0"/>
              <a:t>Cultures</a:t>
            </a:r>
          </a:p>
          <a:p>
            <a:pPr lvl="1"/>
            <a:r>
              <a:rPr lang="en-US" sz="2400" dirty="0"/>
              <a:t>Languages</a:t>
            </a:r>
          </a:p>
          <a:p>
            <a:pPr lvl="1"/>
            <a:r>
              <a:rPr lang="en-US" sz="2400" dirty="0" smtClean="0"/>
              <a:t>Geography</a:t>
            </a:r>
          </a:p>
          <a:p>
            <a:pPr lvl="1"/>
            <a:endParaRPr lang="en-US" sz="2400" dirty="0"/>
          </a:p>
          <a:p>
            <a:r>
              <a:rPr lang="en-US" sz="2400" dirty="0" smtClean="0"/>
              <a:t>We needed educational solutions for distance early!</a:t>
            </a:r>
            <a:endParaRPr lang="en-US" sz="2400" dirty="0"/>
          </a:p>
          <a:p>
            <a:endParaRPr lang="en-US" dirty="0"/>
          </a:p>
        </p:txBody>
      </p:sp>
    </p:spTree>
    <p:extLst>
      <p:ext uri="{BB962C8B-B14F-4D97-AF65-F5344CB8AC3E}">
        <p14:creationId xmlns:p14="http://schemas.microsoft.com/office/powerpoint/2010/main" val="93477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Canada’s </a:t>
            </a:r>
            <a:r>
              <a:rPr lang="en-US" dirty="0" smtClean="0"/>
              <a:t>Role </a:t>
            </a:r>
            <a:r>
              <a:rPr lang="en-US" dirty="0"/>
              <a:t>in the </a:t>
            </a:r>
            <a:r>
              <a:rPr lang="en-US" dirty="0" smtClean="0"/>
              <a:t>Growth </a:t>
            </a:r>
            <a:r>
              <a:rPr lang="en-US" dirty="0"/>
              <a:t>of </a:t>
            </a:r>
            <a:r>
              <a:rPr lang="en-US" dirty="0" smtClean="0"/>
              <a:t>Online </a:t>
            </a:r>
            <a:r>
              <a:rPr lang="en-US" dirty="0"/>
              <a:t>L</a:t>
            </a:r>
            <a:r>
              <a:rPr lang="en-US" dirty="0" smtClean="0"/>
              <a:t>earning</a:t>
            </a:r>
            <a:endParaRPr lang="en-US" dirty="0"/>
          </a:p>
        </p:txBody>
      </p:sp>
      <p:sp>
        <p:nvSpPr>
          <p:cNvPr id="3" name="Content Placeholder 2"/>
          <p:cNvSpPr>
            <a:spLocks noGrp="1"/>
          </p:cNvSpPr>
          <p:nvPr>
            <p:ph idx="1"/>
          </p:nvPr>
        </p:nvSpPr>
        <p:spPr>
          <a:xfrm>
            <a:off x="1062680" y="2782395"/>
            <a:ext cx="7624120" cy="3613150"/>
          </a:xfrm>
        </p:spPr>
        <p:txBody>
          <a:bodyPr/>
          <a:lstStyle/>
          <a:p>
            <a:r>
              <a:rPr lang="en-US" sz="2400" dirty="0"/>
              <a:t>Because of the needs of Canadian learners, we became early adopters and innovators in fields such as: </a:t>
            </a:r>
          </a:p>
          <a:p>
            <a:pPr lvl="1"/>
            <a:r>
              <a:rPr lang="en-US" sz="2400" dirty="0"/>
              <a:t>Correspondence</a:t>
            </a:r>
          </a:p>
          <a:p>
            <a:pPr lvl="1"/>
            <a:r>
              <a:rPr lang="en-US" sz="2400" dirty="0"/>
              <a:t>Audio, </a:t>
            </a:r>
            <a:r>
              <a:rPr lang="en-US" sz="2400" dirty="0" smtClean="0"/>
              <a:t>video </a:t>
            </a:r>
            <a:r>
              <a:rPr lang="en-US" sz="2400" dirty="0"/>
              <a:t>and webconferencing for educational delivery</a:t>
            </a:r>
          </a:p>
          <a:p>
            <a:pPr lvl="1"/>
            <a:r>
              <a:rPr lang="en-US" sz="2400" dirty="0"/>
              <a:t>Learning Management Systems </a:t>
            </a:r>
          </a:p>
          <a:p>
            <a:endParaRPr lang="en-US" dirty="0"/>
          </a:p>
        </p:txBody>
      </p:sp>
    </p:spTree>
    <p:extLst>
      <p:ext uri="{BB962C8B-B14F-4D97-AF65-F5344CB8AC3E}">
        <p14:creationId xmlns:p14="http://schemas.microsoft.com/office/powerpoint/2010/main" val="307746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Online L</a:t>
            </a:r>
            <a:r>
              <a:rPr lang="en-US" dirty="0" smtClean="0"/>
              <a:t>earning is No </a:t>
            </a:r>
            <a:r>
              <a:rPr lang="en-US" dirty="0"/>
              <a:t>L</a:t>
            </a:r>
            <a:r>
              <a:rPr lang="en-US" dirty="0" smtClean="0"/>
              <a:t>onger </a:t>
            </a:r>
            <a:r>
              <a:rPr lang="en-US" dirty="0"/>
              <a:t>“New”</a:t>
            </a:r>
            <a:br>
              <a:rPr lang="en-US" dirty="0"/>
            </a:br>
            <a:r>
              <a:rPr lang="en-US" dirty="0" smtClean="0"/>
              <a:t>It </a:t>
            </a:r>
            <a:r>
              <a:rPr lang="en-US" dirty="0"/>
              <a:t>is Mainstream</a:t>
            </a:r>
          </a:p>
        </p:txBody>
      </p:sp>
      <p:sp>
        <p:nvSpPr>
          <p:cNvPr id="3" name="Content Placeholder 2"/>
          <p:cNvSpPr>
            <a:spLocks noGrp="1"/>
          </p:cNvSpPr>
          <p:nvPr>
            <p:ph idx="1"/>
          </p:nvPr>
        </p:nvSpPr>
        <p:spPr>
          <a:xfrm>
            <a:off x="1062679" y="2897844"/>
            <a:ext cx="7624120" cy="3613150"/>
          </a:xfrm>
        </p:spPr>
        <p:txBody>
          <a:bodyPr>
            <a:normAutofit/>
          </a:bodyPr>
          <a:lstStyle/>
          <a:p>
            <a:pPr>
              <a:spcBef>
                <a:spcPts val="400"/>
              </a:spcBef>
            </a:pPr>
            <a:r>
              <a:rPr lang="en-US" sz="2000" b="1" dirty="0"/>
              <a:t>Most recent US data:</a:t>
            </a:r>
          </a:p>
          <a:p>
            <a:pPr lvl="1">
              <a:spcBef>
                <a:spcPts val="400"/>
              </a:spcBef>
            </a:pPr>
            <a:r>
              <a:rPr lang="en-US" sz="2000" b="1" dirty="0"/>
              <a:t>2.8 million college / university learners </a:t>
            </a:r>
            <a:r>
              <a:rPr lang="en-US" sz="2000" dirty="0"/>
              <a:t>studying their program entirely </a:t>
            </a:r>
            <a:r>
              <a:rPr lang="en-US" sz="2000" dirty="0" smtClean="0"/>
              <a:t>online</a:t>
            </a:r>
            <a:endParaRPr lang="en-US" sz="2000" dirty="0"/>
          </a:p>
          <a:p>
            <a:pPr lvl="1">
              <a:spcBef>
                <a:spcPts val="400"/>
              </a:spcBef>
            </a:pPr>
            <a:r>
              <a:rPr lang="en-US" sz="2000" b="1" dirty="0" smtClean="0"/>
              <a:t>5.8 </a:t>
            </a:r>
            <a:r>
              <a:rPr lang="en-US" sz="2000" b="1" dirty="0"/>
              <a:t>million students</a:t>
            </a:r>
            <a:r>
              <a:rPr lang="en-US" sz="2000" dirty="0"/>
              <a:t> will register in one or more fully online course as part of their </a:t>
            </a:r>
            <a:r>
              <a:rPr lang="en-US" sz="2000" dirty="0" smtClean="0"/>
              <a:t>program</a:t>
            </a:r>
            <a:endParaRPr lang="en-US" sz="2000" dirty="0"/>
          </a:p>
          <a:p>
            <a:pPr lvl="1">
              <a:spcBef>
                <a:spcPts val="400"/>
              </a:spcBef>
            </a:pPr>
            <a:r>
              <a:rPr lang="en-US" sz="2000" dirty="0"/>
              <a:t>Online learning demand growing at 3.9% </a:t>
            </a:r>
            <a:r>
              <a:rPr lang="en-US" sz="2000" dirty="0" err="1" smtClean="0"/>
              <a:t>p.a</a:t>
            </a:r>
            <a:endParaRPr lang="en-US" sz="2000" dirty="0"/>
          </a:p>
          <a:p>
            <a:pPr lvl="1">
              <a:spcBef>
                <a:spcPts val="400"/>
              </a:spcBef>
            </a:pPr>
            <a:r>
              <a:rPr lang="en-US" sz="2000" dirty="0"/>
              <a:t>More people studying online than living on campus in the </a:t>
            </a:r>
            <a:r>
              <a:rPr lang="en-US" sz="2000" dirty="0" smtClean="0"/>
              <a:t>US</a:t>
            </a:r>
            <a:endParaRPr lang="en-US" sz="2000" dirty="0"/>
          </a:p>
          <a:p>
            <a:pPr lvl="1">
              <a:spcBef>
                <a:spcPts val="400"/>
              </a:spcBef>
            </a:pPr>
            <a:r>
              <a:rPr lang="en-US" sz="2000" dirty="0"/>
              <a:t>More undergraduates enrolled in an online class than there are graduate students enrolled in all Masters and Ph.D. programs </a:t>
            </a:r>
            <a:r>
              <a:rPr lang="en-US" sz="2000" dirty="0" smtClean="0"/>
              <a:t>combined</a:t>
            </a:r>
            <a:endParaRPr lang="en-US" sz="2000" dirty="0"/>
          </a:p>
          <a:p>
            <a:pPr marL="0" indent="0">
              <a:buNone/>
            </a:pPr>
            <a:endParaRPr lang="en-US" sz="2000" dirty="0"/>
          </a:p>
        </p:txBody>
      </p:sp>
    </p:spTree>
    <p:extLst>
      <p:ext uri="{BB962C8B-B14F-4D97-AF65-F5344CB8AC3E}">
        <p14:creationId xmlns:p14="http://schemas.microsoft.com/office/powerpoint/2010/main" val="204164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dissolv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dissolve">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Online L</a:t>
            </a:r>
            <a:r>
              <a:rPr lang="en-US" dirty="0" smtClean="0"/>
              <a:t>earning is </a:t>
            </a:r>
            <a:r>
              <a:rPr lang="en-US" dirty="0"/>
              <a:t>N</a:t>
            </a:r>
            <a:r>
              <a:rPr lang="en-US" dirty="0" smtClean="0"/>
              <a:t>o </a:t>
            </a:r>
            <a:r>
              <a:rPr lang="en-US" dirty="0"/>
              <a:t>L</a:t>
            </a:r>
            <a:r>
              <a:rPr lang="en-US" dirty="0" smtClean="0"/>
              <a:t>onger </a:t>
            </a:r>
            <a:r>
              <a:rPr lang="en-US" dirty="0"/>
              <a:t>“New”</a:t>
            </a:r>
            <a:br>
              <a:rPr lang="en-US" dirty="0"/>
            </a:br>
            <a:r>
              <a:rPr lang="en-US" dirty="0"/>
              <a:t>It is Mainstream</a:t>
            </a:r>
          </a:p>
        </p:txBody>
      </p:sp>
      <p:sp>
        <p:nvSpPr>
          <p:cNvPr id="6" name="Content Placeholder 5"/>
          <p:cNvSpPr>
            <a:spLocks noGrp="1"/>
          </p:cNvSpPr>
          <p:nvPr>
            <p:ph idx="1"/>
          </p:nvPr>
        </p:nvSpPr>
        <p:spPr>
          <a:xfrm>
            <a:off x="1062679" y="3171577"/>
            <a:ext cx="7784760" cy="4122565"/>
          </a:xfrm>
        </p:spPr>
        <p:txBody>
          <a:bodyPr>
            <a:noAutofit/>
          </a:bodyPr>
          <a:lstStyle/>
          <a:p>
            <a:pPr>
              <a:spcBef>
                <a:spcPts val="400"/>
              </a:spcBef>
            </a:pPr>
            <a:r>
              <a:rPr lang="en-US" sz="2000" dirty="0" smtClean="0"/>
              <a:t>No </a:t>
            </a:r>
            <a:r>
              <a:rPr lang="en-US" sz="2000" dirty="0"/>
              <a:t>equivalent data sets for </a:t>
            </a:r>
            <a:r>
              <a:rPr lang="en-US" sz="2000" dirty="0" smtClean="0"/>
              <a:t>Canada</a:t>
            </a:r>
          </a:p>
          <a:p>
            <a:pPr marL="457200" lvl="1" indent="0">
              <a:spcBef>
                <a:spcPts val="400"/>
              </a:spcBef>
              <a:buNone/>
            </a:pPr>
            <a:r>
              <a:rPr lang="en-US" sz="2000" b="1" dirty="0" smtClean="0"/>
              <a:t> </a:t>
            </a:r>
          </a:p>
          <a:p>
            <a:pPr lvl="1">
              <a:spcBef>
                <a:spcPts val="400"/>
              </a:spcBef>
            </a:pPr>
            <a:r>
              <a:rPr lang="en-US" sz="2000" dirty="0"/>
              <a:t>B</a:t>
            </a:r>
            <a:r>
              <a:rPr lang="en-US" sz="2000" dirty="0" smtClean="0"/>
              <a:t>est </a:t>
            </a:r>
            <a:r>
              <a:rPr lang="en-US" sz="2000" dirty="0"/>
              <a:t>guess is that between 50 and 75% of Canadian PSE students have one or more online courses in their course </a:t>
            </a:r>
            <a:r>
              <a:rPr lang="en-US" sz="2000" dirty="0" smtClean="0"/>
              <a:t>profile </a:t>
            </a:r>
          </a:p>
          <a:p>
            <a:pPr lvl="1">
              <a:spcBef>
                <a:spcPts val="400"/>
              </a:spcBef>
            </a:pPr>
            <a:r>
              <a:rPr lang="en-US" sz="2000" dirty="0" smtClean="0"/>
              <a:t>1.5 </a:t>
            </a:r>
            <a:r>
              <a:rPr lang="en-US" sz="2000" dirty="0"/>
              <a:t>million online course registrations each </a:t>
            </a:r>
            <a:r>
              <a:rPr lang="en-US" sz="2000" dirty="0" smtClean="0"/>
              <a:t>year</a:t>
            </a:r>
            <a:endParaRPr lang="en-US" sz="2000" dirty="0"/>
          </a:p>
        </p:txBody>
      </p:sp>
    </p:spTree>
    <p:extLst>
      <p:ext uri="{BB962C8B-B14F-4D97-AF65-F5344CB8AC3E}">
        <p14:creationId xmlns:p14="http://schemas.microsoft.com/office/powerpoint/2010/main" val="361913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dissolve">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dissolve">
                                      <p:cBhvr>
                                        <p:cTn id="18"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Ontario: </a:t>
            </a:r>
            <a:r>
              <a:rPr lang="en-US" dirty="0"/>
              <a:t>Canada’s Leader </a:t>
            </a:r>
            <a:r>
              <a:rPr lang="en-US" dirty="0" smtClean="0"/>
              <a:t/>
            </a:r>
            <a:br>
              <a:rPr lang="en-US" dirty="0" smtClean="0"/>
            </a:br>
            <a:r>
              <a:rPr lang="en-US" dirty="0" smtClean="0"/>
              <a:t>in </a:t>
            </a:r>
            <a:r>
              <a:rPr lang="en-US" dirty="0"/>
              <a:t>Online Learning</a:t>
            </a:r>
          </a:p>
        </p:txBody>
      </p:sp>
      <p:sp>
        <p:nvSpPr>
          <p:cNvPr id="3" name="Content Placeholder 2"/>
          <p:cNvSpPr>
            <a:spLocks noGrp="1"/>
          </p:cNvSpPr>
          <p:nvPr>
            <p:ph idx="1"/>
          </p:nvPr>
        </p:nvSpPr>
        <p:spPr>
          <a:xfrm>
            <a:off x="1062680" y="2698364"/>
            <a:ext cx="7624120" cy="3838360"/>
          </a:xfrm>
        </p:spPr>
        <p:txBody>
          <a:bodyPr>
            <a:normAutofit fontScale="85000" lnSpcReduction="10000"/>
          </a:bodyPr>
          <a:lstStyle/>
          <a:p>
            <a:pPr>
              <a:lnSpc>
                <a:spcPct val="120000"/>
              </a:lnSpc>
            </a:pPr>
            <a:r>
              <a:rPr lang="en-US" dirty="0"/>
              <a:t>All </a:t>
            </a:r>
            <a:r>
              <a:rPr lang="en-US" dirty="0" smtClean="0"/>
              <a:t>24 colleges </a:t>
            </a:r>
            <a:r>
              <a:rPr lang="en-US" dirty="0"/>
              <a:t>and </a:t>
            </a:r>
            <a:r>
              <a:rPr lang="en-US" dirty="0" smtClean="0"/>
              <a:t>22 universities </a:t>
            </a:r>
            <a:r>
              <a:rPr lang="en-US" dirty="0"/>
              <a:t>in Ontario offer some online learning and all are engaged in blended learning.</a:t>
            </a:r>
          </a:p>
          <a:p>
            <a:pPr lvl="1">
              <a:lnSpc>
                <a:spcPct val="120000"/>
              </a:lnSpc>
            </a:pPr>
            <a:r>
              <a:rPr lang="en-US" dirty="0" smtClean="0"/>
              <a:t>973 </a:t>
            </a:r>
            <a:r>
              <a:rPr lang="en-US" dirty="0"/>
              <a:t>online certificate, diploma, undergraduate and graduate </a:t>
            </a:r>
            <a:r>
              <a:rPr lang="en-US" dirty="0" smtClean="0"/>
              <a:t>programs</a:t>
            </a:r>
            <a:endParaRPr lang="en-US" dirty="0"/>
          </a:p>
          <a:p>
            <a:pPr lvl="1">
              <a:lnSpc>
                <a:spcPct val="120000"/>
              </a:lnSpc>
            </a:pPr>
            <a:r>
              <a:rPr lang="en-US" dirty="0"/>
              <a:t>20,088 online </a:t>
            </a:r>
            <a:r>
              <a:rPr lang="en-US" dirty="0" smtClean="0"/>
              <a:t>courses</a:t>
            </a:r>
            <a:endParaRPr lang="en-US" dirty="0"/>
          </a:p>
          <a:p>
            <a:pPr lvl="1">
              <a:lnSpc>
                <a:spcPct val="120000"/>
              </a:lnSpc>
            </a:pPr>
            <a:r>
              <a:rPr lang="en-US" dirty="0"/>
              <a:t>7,637 literacy and basic skills and training </a:t>
            </a:r>
            <a:r>
              <a:rPr lang="en-US" dirty="0" smtClean="0"/>
              <a:t>courses</a:t>
            </a:r>
            <a:endParaRPr lang="en-US" dirty="0"/>
          </a:p>
          <a:p>
            <a:pPr>
              <a:lnSpc>
                <a:spcPct val="120000"/>
              </a:lnSpc>
            </a:pPr>
            <a:r>
              <a:rPr lang="en-US" dirty="0"/>
              <a:t>You can find them all on </a:t>
            </a:r>
            <a:r>
              <a:rPr lang="en-US" dirty="0" smtClean="0"/>
              <a:t>studyonline.ca.</a:t>
            </a:r>
            <a:endParaRPr lang="en-US" dirty="0"/>
          </a:p>
        </p:txBody>
      </p:sp>
    </p:spTree>
    <p:extLst>
      <p:ext uri="{BB962C8B-B14F-4D97-AF65-F5344CB8AC3E}">
        <p14:creationId xmlns:p14="http://schemas.microsoft.com/office/powerpoint/2010/main" val="128091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Ontario: </a:t>
            </a:r>
            <a:r>
              <a:rPr lang="en-US" dirty="0"/>
              <a:t>Canada’s Leader </a:t>
            </a:r>
            <a:br>
              <a:rPr lang="en-US" dirty="0"/>
            </a:br>
            <a:r>
              <a:rPr lang="en-US" dirty="0"/>
              <a:t>in Online Learning</a:t>
            </a:r>
          </a:p>
        </p:txBody>
      </p:sp>
      <p:sp>
        <p:nvSpPr>
          <p:cNvPr id="3" name="Content Placeholder 2"/>
          <p:cNvSpPr>
            <a:spLocks noGrp="1"/>
          </p:cNvSpPr>
          <p:nvPr>
            <p:ph idx="1"/>
          </p:nvPr>
        </p:nvSpPr>
        <p:spPr>
          <a:xfrm>
            <a:off x="1062679" y="2731084"/>
            <a:ext cx="7624120" cy="2454999"/>
          </a:xfrm>
        </p:spPr>
        <p:txBody>
          <a:bodyPr>
            <a:normAutofit/>
          </a:bodyPr>
          <a:lstStyle/>
          <a:p>
            <a:r>
              <a:rPr lang="en-US" sz="2400" dirty="0"/>
              <a:t>MacLean’s 2017 University rankings, comprehensive – 5 of the top 10 are in Ontario</a:t>
            </a:r>
          </a:p>
          <a:p>
            <a:r>
              <a:rPr lang="en-US" sz="2400" dirty="0"/>
              <a:t>Newcomers Canada website – 10 best colleges suitable for newcomers – 4 in Ontario</a:t>
            </a:r>
          </a:p>
          <a:p>
            <a:r>
              <a:rPr lang="en-US" sz="2400" dirty="0"/>
              <a:t>Literacy &amp; Basic Skills – over 250 </a:t>
            </a:r>
            <a:r>
              <a:rPr lang="en-US" sz="2400" dirty="0" smtClean="0"/>
              <a:t>providers</a:t>
            </a:r>
            <a:endParaRPr lang="en-US" sz="2400" dirty="0"/>
          </a:p>
        </p:txBody>
      </p:sp>
    </p:spTree>
    <p:extLst>
      <p:ext uri="{BB962C8B-B14F-4D97-AF65-F5344CB8AC3E}">
        <p14:creationId xmlns:p14="http://schemas.microsoft.com/office/powerpoint/2010/main" val="339687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US" dirty="0"/>
              <a:t>Mobile </a:t>
            </a:r>
            <a:r>
              <a:rPr lang="en-US" dirty="0" smtClean="0"/>
              <a:t>Learning – Here to Stay!</a:t>
            </a:r>
            <a:endParaRPr lang="en-US" dirty="0"/>
          </a:p>
        </p:txBody>
      </p:sp>
      <p:sp>
        <p:nvSpPr>
          <p:cNvPr id="3" name="Content Placeholder 2"/>
          <p:cNvSpPr>
            <a:spLocks noGrp="1"/>
          </p:cNvSpPr>
          <p:nvPr>
            <p:ph idx="1"/>
          </p:nvPr>
        </p:nvSpPr>
        <p:spPr>
          <a:xfrm>
            <a:off x="1062679" y="2622227"/>
            <a:ext cx="7624120" cy="3060437"/>
          </a:xfrm>
        </p:spPr>
        <p:txBody>
          <a:bodyPr>
            <a:normAutofit fontScale="92500" lnSpcReduction="20000"/>
          </a:bodyPr>
          <a:lstStyle/>
          <a:p>
            <a:pPr>
              <a:lnSpc>
                <a:spcPct val="120000"/>
              </a:lnSpc>
            </a:pPr>
            <a:r>
              <a:rPr lang="en-US" dirty="0"/>
              <a:t>87% of college and university students use a laptop on a regular basis for their studies. </a:t>
            </a:r>
          </a:p>
          <a:p>
            <a:pPr defTabSz="357188">
              <a:lnSpc>
                <a:spcPct val="120000"/>
              </a:lnSpc>
            </a:pPr>
            <a:r>
              <a:rPr lang="en-US" dirty="0"/>
              <a:t>m-Learning using laptops, phones, tablets, phablets and wearable devices is fast </a:t>
            </a:r>
            <a:r>
              <a:rPr lang="en-US" dirty="0" smtClean="0"/>
              <a:t>growing.</a:t>
            </a:r>
          </a:p>
          <a:p>
            <a:pPr defTabSz="357188">
              <a:lnSpc>
                <a:spcPct val="120000"/>
              </a:lnSpc>
            </a:pPr>
            <a:r>
              <a:rPr lang="en-US" dirty="0" smtClean="0"/>
              <a:t>Wearable </a:t>
            </a:r>
            <a:r>
              <a:rPr lang="en-US" dirty="0"/>
              <a:t>technologies growing </a:t>
            </a:r>
            <a:r>
              <a:rPr lang="en-US" dirty="0" smtClean="0"/>
              <a:t>fast.</a:t>
            </a:r>
          </a:p>
        </p:txBody>
      </p:sp>
    </p:spTree>
    <p:extLst>
      <p:ext uri="{BB962C8B-B14F-4D97-AF65-F5344CB8AC3E}">
        <p14:creationId xmlns:p14="http://schemas.microsoft.com/office/powerpoint/2010/main" val="127482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N</a:t>
            </a:r>
            <a:r>
              <a:rPr lang="en-US" dirty="0" smtClean="0"/>
              <a:t>ew </a:t>
            </a:r>
            <a:r>
              <a:rPr lang="en-US" dirty="0"/>
              <a:t>S</a:t>
            </a:r>
            <a:r>
              <a:rPr lang="en-US" dirty="0" smtClean="0"/>
              <a:t>tudent </a:t>
            </a:r>
            <a:r>
              <a:rPr lang="en-US" dirty="0"/>
              <a:t>C</a:t>
            </a:r>
            <a:r>
              <a:rPr lang="en-US" dirty="0" smtClean="0"/>
              <a:t>hallenge</a:t>
            </a:r>
            <a:endParaRPr lang="en-US" dirty="0"/>
          </a:p>
        </p:txBody>
      </p:sp>
      <p:sp>
        <p:nvSpPr>
          <p:cNvPr id="3" name="Content Placeholder 2"/>
          <p:cNvSpPr>
            <a:spLocks noGrp="1"/>
          </p:cNvSpPr>
          <p:nvPr>
            <p:ph idx="1"/>
          </p:nvPr>
        </p:nvSpPr>
        <p:spPr/>
        <p:txBody>
          <a:bodyPr>
            <a:normAutofit lnSpcReduction="10000"/>
          </a:bodyPr>
          <a:lstStyle/>
          <a:p>
            <a:r>
              <a:rPr lang="en-US" dirty="0" smtClean="0"/>
              <a:t>Growing number of students are ‘non-traditional’</a:t>
            </a:r>
          </a:p>
          <a:p>
            <a:r>
              <a:rPr lang="en-US" dirty="0" smtClean="0"/>
              <a:t>This trend is going to continue, not decrease</a:t>
            </a:r>
          </a:p>
          <a:p>
            <a:r>
              <a:rPr lang="en-US" dirty="0" smtClean="0"/>
              <a:t>These students will need different supports, process and structures to succeed</a:t>
            </a:r>
          </a:p>
          <a:p>
            <a:endParaRPr lang="en-US" dirty="0"/>
          </a:p>
        </p:txBody>
      </p:sp>
    </p:spTree>
    <p:extLst>
      <p:ext uri="{BB962C8B-B14F-4D97-AF65-F5344CB8AC3E}">
        <p14:creationId xmlns:p14="http://schemas.microsoft.com/office/powerpoint/2010/main" val="1256804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RAFT SLIDE DECK FOR CARRIE RAWSON - With comments" id="{58D3775A-98DF-44B7-8717-73714D4B6085}" vid="{71FF7431-1DBF-4B8C-A8AB-A33F3EBA07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Online Learning in Canada - Making Sense of a Different Tomorrow</Template>
  <TotalTime>0</TotalTime>
  <Words>1478</Words>
  <Application>Microsoft Office PowerPoint</Application>
  <PresentationFormat>On-screen Show (4:3)</PresentationFormat>
  <Paragraphs>163</Paragraphs>
  <Slides>18</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Franklin Gothic Book</vt:lpstr>
      <vt:lpstr>Franklin Gothic Medium</vt:lpstr>
      <vt:lpstr>Office Theme</vt:lpstr>
      <vt:lpstr>Making Sense of a Different Tomorrow</vt:lpstr>
      <vt:lpstr>Canada’s Role in the Growth of Online Learning</vt:lpstr>
      <vt:lpstr>Canada’s Role in the Growth of Online Learning</vt:lpstr>
      <vt:lpstr>Online Learning is No Longer “New” It is Mainstream</vt:lpstr>
      <vt:lpstr>Online Learning is No Longer “New” It is Mainstream</vt:lpstr>
      <vt:lpstr>Ontario: Canada’s Leader  in Online Learning</vt:lpstr>
      <vt:lpstr>Ontario: Canada’s Leader  in Online Learning</vt:lpstr>
      <vt:lpstr>Mobile Learning – Here to Stay!</vt:lpstr>
      <vt:lpstr>The New Student Challenge</vt:lpstr>
      <vt:lpstr>Meeting the Challenge</vt:lpstr>
      <vt:lpstr>Biggest Gains in Online Learning Since 2010</vt:lpstr>
      <vt:lpstr>MOOCs and Canada</vt:lpstr>
      <vt:lpstr>Gains in Online Learning </vt:lpstr>
      <vt:lpstr>More Gains</vt:lpstr>
      <vt:lpstr>Even More Gains!</vt:lpstr>
      <vt:lpstr>Quality</vt:lpstr>
      <vt:lpstr>Conclusion</vt:lpstr>
      <vt:lpstr>Carrie Rawson Contact North | Contact Nord Tel: 1-844-891-1123 | carawson@contactnorth.ca</vt:lpstr>
    </vt:vector>
  </TitlesOfParts>
  <Company>Contact North | Contact Nord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Sense of a Different Tomorrow</dc:title>
  <dc:creator>Paul Porlier</dc:creator>
  <cp:lastModifiedBy>Paul Porlier</cp:lastModifiedBy>
  <cp:revision>1</cp:revision>
  <cp:lastPrinted>2017-04-11T14:02:45Z</cp:lastPrinted>
  <dcterms:created xsi:type="dcterms:W3CDTF">2019-11-05T16:40:34Z</dcterms:created>
  <dcterms:modified xsi:type="dcterms:W3CDTF">2019-11-05T16:41:03Z</dcterms:modified>
</cp:coreProperties>
</file>